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Source Code Pro"/>
      <p:regular r:id="rId37"/>
      <p:bold r:id="rId38"/>
      <p:italic r:id="rId39"/>
      <p:boldItalic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boldItalic.fntdata"/><Relationship Id="rId20" Type="http://schemas.openxmlformats.org/officeDocument/2006/relationships/slide" Target="slides/slide15.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italic.fntdata"/><Relationship Id="rId12" Type="http://schemas.openxmlformats.org/officeDocument/2006/relationships/slide" Target="slides/slide7.xml"/><Relationship Id="rId34" Type="http://schemas.openxmlformats.org/officeDocument/2006/relationships/font" Target="fonts/Raleway-bold.fntdata"/><Relationship Id="rId15" Type="http://schemas.openxmlformats.org/officeDocument/2006/relationships/slide" Target="slides/slide10.xml"/><Relationship Id="rId37" Type="http://schemas.openxmlformats.org/officeDocument/2006/relationships/font" Target="fonts/SourceCodePro-regular.fntdata"/><Relationship Id="rId14" Type="http://schemas.openxmlformats.org/officeDocument/2006/relationships/slide" Target="slides/slide9.xml"/><Relationship Id="rId36" Type="http://schemas.openxmlformats.org/officeDocument/2006/relationships/font" Target="fonts/Raleway-boldItalic.fntdata"/><Relationship Id="rId17" Type="http://schemas.openxmlformats.org/officeDocument/2006/relationships/slide" Target="slides/slide12.xml"/><Relationship Id="rId39" Type="http://schemas.openxmlformats.org/officeDocument/2006/relationships/font" Target="fonts/SourceCodePro-italic.fntdata"/><Relationship Id="rId16" Type="http://schemas.openxmlformats.org/officeDocument/2006/relationships/slide" Target="slides/slide11.xml"/><Relationship Id="rId38" Type="http://schemas.openxmlformats.org/officeDocument/2006/relationships/font" Target="fonts/SourceCodePr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f2a1a48c6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f2a1a48c66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f2a1a48c6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f2a1a48c6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80095b0ed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80095b0ed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800d0801d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800d0801d2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0095b0ed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0095b0ed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80095b0ed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80095b0ed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80095b0ed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80095b0ed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0095b0ed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0095b0ed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0095b0ed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0095b0ed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00d0801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800d0801d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800d0801d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800d0801d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f2a1a48c6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f2a1a48c6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f2a1a48c6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f2a1a48c6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f2a1a48c66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f2a1a48c66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f2a1a48c66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f2a1a48c66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2a1a48c66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f2a1a48c6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2" name="Google Shape;5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cxnSp>
        <p:nvCxnSpPr>
          <p:cNvPr id="54" name="Google Shape;54;p12"/>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5" name="Google Shape;55;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56" name="Google Shape;56;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cxnSp>
        <p:nvCxnSpPr>
          <p:cNvPr id="18" name="Google Shape;18;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9" name="Google Shape;19;p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 name="Google Shape;20;p4"/>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4"/>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3" name="Shape 23"/>
        <p:cNvGrpSpPr/>
        <p:nvPr/>
      </p:nvGrpSpPr>
      <p:grpSpPr>
        <a:xfrm>
          <a:off x="0" y="0"/>
          <a:ext cx="0" cy="0"/>
          <a:chOff x="0" y="0"/>
          <a:chExt cx="0" cy="0"/>
        </a:xfrm>
      </p:grpSpPr>
      <p:sp>
        <p:nvSpPr>
          <p:cNvPr id="24" name="Google Shape;24;p5"/>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6" name="Shape 26"/>
        <p:cNvGrpSpPr/>
        <p:nvPr/>
      </p:nvGrpSpPr>
      <p:grpSpPr>
        <a:xfrm>
          <a:off x="0" y="0"/>
          <a:ext cx="0" cy="0"/>
          <a:chOff x="0" y="0"/>
          <a:chExt cx="0" cy="0"/>
        </a:xfrm>
      </p:grpSpPr>
      <p:sp>
        <p:nvSpPr>
          <p:cNvPr id="27" name="Google Shape;27;p6"/>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 name="Google Shape;28;p6"/>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9" name="Google Shape;29;p6"/>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0" name="Google Shape;30;p6"/>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1" name="Google Shape;31;p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2" name="Google Shape;3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8"/>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41" name="Google Shape;4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cxnSp>
        <p:nvCxnSpPr>
          <p:cNvPr id="43" name="Google Shape;43;p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44" name="Google Shape;44;p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 name="Google Shape;45;p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1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9" name="Google Shape;4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www.kaggle.com/code/vardhansiramdasu/summer-olympics-ed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Team 1 - Project 1</a:t>
            </a:r>
            <a:endParaRPr/>
          </a:p>
        </p:txBody>
      </p:sp>
      <p:sp>
        <p:nvSpPr>
          <p:cNvPr id="63" name="Google Shape;63;p13"/>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Presented by Sayeda</a:t>
            </a:r>
            <a:endParaRPr/>
          </a:p>
          <a:p>
            <a:pPr indent="457200" lvl="0" marL="1371600" rtl="0" algn="ctr">
              <a:spcBef>
                <a:spcPts val="0"/>
              </a:spcBef>
              <a:spcAft>
                <a:spcPts val="0"/>
              </a:spcAft>
              <a:buNone/>
            </a:pPr>
            <a:r>
              <a:rPr lang="en"/>
              <a:t>Hanife</a:t>
            </a:r>
            <a:endParaRPr/>
          </a:p>
          <a:p>
            <a:pPr indent="457200" lvl="0" marL="1828800" rtl="0" algn="l">
              <a:spcBef>
                <a:spcPts val="0"/>
              </a:spcBef>
              <a:spcAft>
                <a:spcPts val="0"/>
              </a:spcAft>
              <a:buNone/>
            </a:pPr>
            <a:r>
              <a:rPr lang="en"/>
              <a:t> Deji</a:t>
            </a:r>
            <a:endParaRPr/>
          </a:p>
        </p:txBody>
      </p:sp>
      <p:sp>
        <p:nvSpPr>
          <p:cNvPr id="64" name="Google Shape;64;p13"/>
          <p:cNvSpPr txBox="1"/>
          <p:nvPr>
            <p:ph idx="2" type="body"/>
          </p:nvPr>
        </p:nvSpPr>
        <p:spPr>
          <a:xfrm>
            <a:off x="4852275" y="204650"/>
            <a:ext cx="3837000" cy="369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500"/>
              <a:t>Summer Olympics (1976-2008)</a:t>
            </a:r>
            <a:endParaRPr b="1" sz="25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65" name="Google Shape;65;p13"/>
          <p:cNvPicPr preferRelativeResize="0"/>
          <p:nvPr/>
        </p:nvPicPr>
        <p:blipFill>
          <a:blip r:embed="rId3">
            <a:alphaModFix/>
          </a:blip>
          <a:stretch>
            <a:fillRect/>
          </a:stretch>
        </p:blipFill>
        <p:spPr>
          <a:xfrm>
            <a:off x="5059425" y="2331950"/>
            <a:ext cx="3422699" cy="16940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3">
            <a:alphaModFix/>
          </a:blip>
          <a:srcRect b="0" l="0" r="0" t="0"/>
          <a:stretch/>
        </p:blipFill>
        <p:spPr>
          <a:xfrm>
            <a:off x="-155350" y="162725"/>
            <a:ext cx="5281600" cy="4818049"/>
          </a:xfrm>
          <a:prstGeom prst="rect">
            <a:avLst/>
          </a:prstGeom>
          <a:noFill/>
          <a:ln>
            <a:noFill/>
          </a:ln>
        </p:spPr>
      </p:pic>
      <p:pic>
        <p:nvPicPr>
          <p:cNvPr descr="Piece of duct tape sticking a note to the slide" id="123" name="Google Shape;123;p22"/>
          <p:cNvPicPr preferRelativeResize="0"/>
          <p:nvPr/>
        </p:nvPicPr>
        <p:blipFill rotWithShape="1">
          <a:blip r:embed="rId4">
            <a:alphaModFix/>
          </a:blip>
          <a:srcRect b="10011" l="9243" r="2118" t="5926"/>
          <a:stretch/>
        </p:blipFill>
        <p:spPr>
          <a:xfrm rot="154826">
            <a:off x="2213800" y="209135"/>
            <a:ext cx="2072026" cy="460883"/>
          </a:xfrm>
          <a:prstGeom prst="rect">
            <a:avLst/>
          </a:prstGeom>
          <a:noFill/>
          <a:ln>
            <a:noFill/>
          </a:ln>
        </p:spPr>
      </p:pic>
      <p:sp>
        <p:nvSpPr>
          <p:cNvPr id="124" name="Google Shape;124;p22"/>
          <p:cNvSpPr txBox="1"/>
          <p:nvPr/>
        </p:nvSpPr>
        <p:spPr>
          <a:xfrm>
            <a:off x="283825" y="587174"/>
            <a:ext cx="3432900" cy="586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lt2"/>
              </a:solidFill>
              <a:latin typeface="Raleway"/>
              <a:ea typeface="Raleway"/>
              <a:cs typeface="Raleway"/>
              <a:sym typeface="Raleway"/>
            </a:endParaRPr>
          </a:p>
        </p:txBody>
      </p:sp>
      <p:sp>
        <p:nvSpPr>
          <p:cNvPr id="125" name="Google Shape;125;p22"/>
          <p:cNvSpPr txBox="1"/>
          <p:nvPr>
            <p:ph idx="4294967295" type="body"/>
          </p:nvPr>
        </p:nvSpPr>
        <p:spPr>
          <a:xfrm>
            <a:off x="120825" y="1173675"/>
            <a:ext cx="4282800" cy="38073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1800"/>
              <a:buNone/>
            </a:pPr>
            <a:r>
              <a:rPr b="1" lang="en" sz="1200">
                <a:solidFill>
                  <a:srgbClr val="000000"/>
                </a:solidFill>
                <a:latin typeface="Arial"/>
                <a:ea typeface="Arial"/>
                <a:cs typeface="Arial"/>
                <a:sym typeface="Arial"/>
              </a:rPr>
              <a:t>Significance of Analysis:</a:t>
            </a:r>
            <a:endParaRPr b="1" sz="12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Analyzing women's participation in the Olympics sheds light on broader trends in gender equality within the international sports arena.</a:t>
            </a:r>
            <a:endParaRPr sz="1200">
              <a:solidFill>
                <a:srgbClr val="000000"/>
              </a:solidFill>
              <a:latin typeface="Arial"/>
              <a:ea typeface="Arial"/>
              <a:cs typeface="Arial"/>
              <a:sym typeface="Arial"/>
            </a:endParaRPr>
          </a:p>
          <a:p>
            <a:pPr indent="0" lvl="0" marL="0" rtl="0" algn="l">
              <a:lnSpc>
                <a:spcPct val="95000"/>
              </a:lnSpc>
              <a:spcBef>
                <a:spcPts val="1200"/>
              </a:spcBef>
              <a:spcAft>
                <a:spcPts val="0"/>
              </a:spcAft>
              <a:buSzPts val="1800"/>
              <a:buNone/>
            </a:pPr>
            <a:r>
              <a:rPr b="1" lang="en" sz="1200">
                <a:solidFill>
                  <a:srgbClr val="000000"/>
                </a:solidFill>
                <a:latin typeface="Arial"/>
                <a:ea typeface="Arial"/>
                <a:cs typeface="Arial"/>
                <a:sym typeface="Arial"/>
              </a:rPr>
              <a:t>Scope of Data:</a:t>
            </a:r>
            <a:endParaRPr b="1" sz="12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The data spans over three decades, from 1976 to 2008, covering multiple Summer Olympic Games.</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It includes participation details across various sports and disciplines, along with medals won, and the countries represented.</a:t>
            </a:r>
            <a:endParaRPr sz="1200">
              <a:solidFill>
                <a:srgbClr val="000000"/>
              </a:solidFill>
              <a:latin typeface="Arial"/>
              <a:ea typeface="Arial"/>
              <a:cs typeface="Arial"/>
              <a:sym typeface="Arial"/>
            </a:endParaRPr>
          </a:p>
          <a:p>
            <a:pPr indent="0" lvl="0" marL="0" rtl="0" algn="l">
              <a:lnSpc>
                <a:spcPct val="95000"/>
              </a:lnSpc>
              <a:spcBef>
                <a:spcPts val="1200"/>
              </a:spcBef>
              <a:spcAft>
                <a:spcPts val="0"/>
              </a:spcAft>
              <a:buSzPts val="1800"/>
              <a:buNone/>
            </a:pPr>
            <a:r>
              <a:rPr b="1" lang="en" sz="1200">
                <a:solidFill>
                  <a:srgbClr val="000000"/>
                </a:solidFill>
                <a:latin typeface="Arial"/>
                <a:ea typeface="Arial"/>
                <a:cs typeface="Arial"/>
                <a:sym typeface="Arial"/>
              </a:rPr>
              <a:t>Objective:</a:t>
            </a:r>
            <a:endParaRPr b="1" sz="12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By studying these trends, we aim to understand the impact of socio-political changes, policy shifts, and global movements on the opportunities available to female athletes.</a:t>
            </a:r>
            <a:endParaRPr sz="1200">
              <a:solidFill>
                <a:srgbClr val="000000"/>
              </a:solidFill>
              <a:latin typeface="Arial"/>
              <a:ea typeface="Arial"/>
              <a:cs typeface="Arial"/>
              <a:sym typeface="Arial"/>
            </a:endParaRPr>
          </a:p>
          <a:p>
            <a:pPr indent="0" lvl="0" marL="457200" rtl="0" algn="l">
              <a:lnSpc>
                <a:spcPct val="95000"/>
              </a:lnSpc>
              <a:spcBef>
                <a:spcPts val="1200"/>
              </a:spcBef>
              <a:spcAft>
                <a:spcPts val="1000"/>
              </a:spcAft>
              <a:buSzPts val="1800"/>
              <a:buNone/>
            </a:pPr>
            <a:r>
              <a:t/>
            </a:r>
            <a:endParaRPr b="1" sz="1200">
              <a:latin typeface="Raleway"/>
              <a:ea typeface="Raleway"/>
              <a:cs typeface="Raleway"/>
              <a:sym typeface="Raleway"/>
            </a:endParaRPr>
          </a:p>
        </p:txBody>
      </p:sp>
      <p:pic>
        <p:nvPicPr>
          <p:cNvPr id="126" name="Google Shape;126;p22"/>
          <p:cNvPicPr preferRelativeResize="0"/>
          <p:nvPr/>
        </p:nvPicPr>
        <p:blipFill rotWithShape="1">
          <a:blip r:embed="rId5">
            <a:alphaModFix/>
          </a:blip>
          <a:srcRect b="0" l="0" r="0" t="0"/>
          <a:stretch/>
        </p:blipFill>
        <p:spPr>
          <a:xfrm>
            <a:off x="4403725" y="739250"/>
            <a:ext cx="4657800" cy="4007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372500"/>
            <a:ext cx="8520600" cy="73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chemeClr val="accent5"/>
                </a:solidFill>
              </a:rPr>
              <a:t>Total Number of Female Athletes at the Summer Olympics (1976-2008)</a:t>
            </a:r>
            <a:endParaRPr>
              <a:solidFill>
                <a:schemeClr val="accent5"/>
              </a:solidFill>
            </a:endParaRPr>
          </a:p>
        </p:txBody>
      </p:sp>
      <p:grpSp>
        <p:nvGrpSpPr>
          <p:cNvPr id="132" name="Google Shape;132;p23"/>
          <p:cNvGrpSpPr/>
          <p:nvPr/>
        </p:nvGrpSpPr>
        <p:grpSpPr>
          <a:xfrm>
            <a:off x="6781388" y="2464029"/>
            <a:ext cx="2212050" cy="2537076"/>
            <a:chOff x="6803275" y="395363"/>
            <a:chExt cx="2212050" cy="2537076"/>
          </a:xfrm>
        </p:grpSpPr>
        <p:pic>
          <p:nvPicPr>
            <p:cNvPr id="133" name="Google Shape;133;p23"/>
            <p:cNvPicPr preferRelativeResize="0"/>
            <p:nvPr/>
          </p:nvPicPr>
          <p:blipFill rotWithShape="1">
            <a:blip r:embed="rId3">
              <a:alphaModFix/>
            </a:blip>
            <a:srcRect b="0" l="0" r="0" t="0"/>
            <a:stretch/>
          </p:blipFill>
          <p:spPr>
            <a:xfrm>
              <a:off x="6803275" y="427445"/>
              <a:ext cx="2212050" cy="2504994"/>
            </a:xfrm>
            <a:prstGeom prst="rect">
              <a:avLst/>
            </a:prstGeom>
            <a:noFill/>
            <a:ln>
              <a:noFill/>
            </a:ln>
          </p:spPr>
        </p:pic>
        <p:pic>
          <p:nvPicPr>
            <p:cNvPr descr="Piece of duct tape sticking a note to the slide" id="134" name="Google Shape;134;p23"/>
            <p:cNvPicPr preferRelativeResize="0"/>
            <p:nvPr/>
          </p:nvPicPr>
          <p:blipFill rotWithShape="1">
            <a:blip r:embed="rId4">
              <a:alphaModFix/>
            </a:blip>
            <a:srcRect b="10011" l="9243" r="2118" t="5926"/>
            <a:stretch/>
          </p:blipFill>
          <p:spPr>
            <a:xfrm rot="154826">
              <a:off x="7370663" y="419419"/>
              <a:ext cx="1077273" cy="382687"/>
            </a:xfrm>
            <a:prstGeom prst="rect">
              <a:avLst/>
            </a:prstGeom>
            <a:noFill/>
            <a:ln>
              <a:noFill/>
            </a:ln>
          </p:spPr>
        </p:pic>
      </p:grpSp>
      <p:pic>
        <p:nvPicPr>
          <p:cNvPr id="135" name="Google Shape;135;p23"/>
          <p:cNvPicPr preferRelativeResize="0"/>
          <p:nvPr/>
        </p:nvPicPr>
        <p:blipFill rotWithShape="1">
          <a:blip r:embed="rId5">
            <a:alphaModFix/>
          </a:blip>
          <a:srcRect b="0" l="0" r="0" t="0"/>
          <a:stretch/>
        </p:blipFill>
        <p:spPr>
          <a:xfrm>
            <a:off x="4435825" y="1001100"/>
            <a:ext cx="4557627" cy="4211449"/>
          </a:xfrm>
          <a:prstGeom prst="rect">
            <a:avLst/>
          </a:prstGeom>
          <a:noFill/>
          <a:ln>
            <a:noFill/>
          </a:ln>
        </p:spPr>
      </p:pic>
      <p:sp>
        <p:nvSpPr>
          <p:cNvPr id="136" name="Google Shape;136;p23"/>
          <p:cNvSpPr txBox="1"/>
          <p:nvPr>
            <p:ph idx="1" type="body"/>
          </p:nvPr>
        </p:nvSpPr>
        <p:spPr>
          <a:xfrm>
            <a:off x="86300" y="1294500"/>
            <a:ext cx="4349400" cy="3706500"/>
          </a:xfrm>
          <a:prstGeom prst="rect">
            <a:avLst/>
          </a:prstGeom>
          <a:noFill/>
          <a:ln>
            <a:noFill/>
          </a:ln>
        </p:spPr>
        <p:txBody>
          <a:bodyPr anchorCtr="0" anchor="t" bIns="91425" lIns="91425" spcFirstLastPara="1" rIns="91425" wrap="square" tIns="91425">
            <a:normAutofit fontScale="47500" lnSpcReduction="10000"/>
          </a:bodyPr>
          <a:lstStyle/>
          <a:p>
            <a:pPr indent="0" lvl="0" marL="0" rtl="0" algn="l">
              <a:lnSpc>
                <a:spcPct val="115000"/>
              </a:lnSpc>
              <a:spcBef>
                <a:spcPts val="0"/>
              </a:spcBef>
              <a:spcAft>
                <a:spcPts val="0"/>
              </a:spcAft>
              <a:buSzPct val="105188"/>
              <a:buNone/>
            </a:pPr>
            <a:r>
              <a:rPr b="1" lang="en" sz="2802">
                <a:solidFill>
                  <a:srgbClr val="000000"/>
                </a:solidFill>
                <a:latin typeface="Arial"/>
                <a:ea typeface="Arial"/>
                <a:cs typeface="Arial"/>
                <a:sym typeface="Arial"/>
              </a:rPr>
              <a:t>Overall Growth:</a:t>
            </a:r>
            <a:r>
              <a:rPr lang="en" sz="2802">
                <a:solidFill>
                  <a:srgbClr val="000000"/>
                </a:solidFill>
                <a:latin typeface="Arial"/>
                <a:ea typeface="Arial"/>
                <a:cs typeface="Arial"/>
                <a:sym typeface="Arial"/>
              </a:rPr>
              <a:t> There has been a consistent increase in the number of female athletes participating in the Summer Olympics from 1976 to 2008, reflecting the growing gender inclusivity in the games.</a:t>
            </a:r>
            <a:endParaRPr sz="2802">
              <a:solidFill>
                <a:srgbClr val="000000"/>
              </a:solidFill>
              <a:latin typeface="Arial"/>
              <a:ea typeface="Arial"/>
              <a:cs typeface="Arial"/>
              <a:sym typeface="Arial"/>
            </a:endParaRPr>
          </a:p>
          <a:p>
            <a:pPr indent="0" lvl="0" marL="0" rtl="0" algn="l">
              <a:lnSpc>
                <a:spcPct val="115000"/>
              </a:lnSpc>
              <a:spcBef>
                <a:spcPts val="1200"/>
              </a:spcBef>
              <a:spcAft>
                <a:spcPts val="0"/>
              </a:spcAft>
              <a:buSzPct val="105188"/>
              <a:buNone/>
            </a:pPr>
            <a:r>
              <a:t/>
            </a:r>
            <a:endParaRPr sz="2802">
              <a:solidFill>
                <a:srgbClr val="000000"/>
              </a:solidFill>
              <a:latin typeface="Arial"/>
              <a:ea typeface="Arial"/>
              <a:cs typeface="Arial"/>
              <a:sym typeface="Arial"/>
            </a:endParaRPr>
          </a:p>
          <a:p>
            <a:pPr indent="0" lvl="0" marL="0" rtl="0" algn="l">
              <a:lnSpc>
                <a:spcPct val="115000"/>
              </a:lnSpc>
              <a:spcBef>
                <a:spcPts val="1200"/>
              </a:spcBef>
              <a:spcAft>
                <a:spcPts val="0"/>
              </a:spcAft>
              <a:buSzPct val="105188"/>
              <a:buNone/>
            </a:pPr>
            <a:r>
              <a:rPr b="1" lang="en" sz="2802">
                <a:solidFill>
                  <a:srgbClr val="000000"/>
                </a:solidFill>
                <a:latin typeface="Arial"/>
                <a:ea typeface="Arial"/>
                <a:cs typeface="Arial"/>
                <a:sym typeface="Arial"/>
              </a:rPr>
              <a:t>Significant Milestones:</a:t>
            </a:r>
            <a:endParaRPr b="1" sz="2802">
              <a:solidFill>
                <a:srgbClr val="000000"/>
              </a:solidFill>
              <a:latin typeface="Arial"/>
              <a:ea typeface="Arial"/>
              <a:cs typeface="Arial"/>
              <a:sym typeface="Arial"/>
            </a:endParaRPr>
          </a:p>
          <a:p>
            <a:pPr indent="-313185" lvl="0" marL="457200" rtl="0" algn="l">
              <a:lnSpc>
                <a:spcPct val="115000"/>
              </a:lnSpc>
              <a:spcBef>
                <a:spcPts val="1200"/>
              </a:spcBef>
              <a:spcAft>
                <a:spcPts val="0"/>
              </a:spcAft>
              <a:buClr>
                <a:srgbClr val="000000"/>
              </a:buClr>
              <a:buSzPct val="100000"/>
              <a:buFont typeface="Arial"/>
              <a:buChar char="➢"/>
            </a:pPr>
            <a:r>
              <a:rPr lang="en" sz="2802">
                <a:solidFill>
                  <a:srgbClr val="000000"/>
                </a:solidFill>
                <a:latin typeface="Arial"/>
                <a:ea typeface="Arial"/>
                <a:cs typeface="Arial"/>
                <a:sym typeface="Arial"/>
              </a:rPr>
              <a:t>The 1996 Olympics saw a significant increase in female participation, jumping nearly 30% from 1992.</a:t>
            </a:r>
            <a:endParaRPr sz="2802">
              <a:solidFill>
                <a:srgbClr val="000000"/>
              </a:solidFill>
              <a:latin typeface="Arial"/>
              <a:ea typeface="Arial"/>
              <a:cs typeface="Arial"/>
              <a:sym typeface="Arial"/>
            </a:endParaRPr>
          </a:p>
          <a:p>
            <a:pPr indent="-313185" lvl="0" marL="457200" rtl="0" algn="l">
              <a:lnSpc>
                <a:spcPct val="115000"/>
              </a:lnSpc>
              <a:spcBef>
                <a:spcPts val="0"/>
              </a:spcBef>
              <a:spcAft>
                <a:spcPts val="0"/>
              </a:spcAft>
              <a:buClr>
                <a:srgbClr val="000000"/>
              </a:buClr>
              <a:buSzPct val="100000"/>
              <a:buFont typeface="Arial"/>
              <a:buChar char="➢"/>
            </a:pPr>
            <a:r>
              <a:rPr lang="en" sz="2802">
                <a:solidFill>
                  <a:srgbClr val="000000"/>
                </a:solidFill>
                <a:latin typeface="Arial"/>
                <a:ea typeface="Arial"/>
                <a:cs typeface="Arial"/>
                <a:sym typeface="Arial"/>
              </a:rPr>
              <a:t>The trend continued upward, with almost every subsequent Olympics seeing an increase in female athletes, highlighting ongoing efforts towards gender parity in sports.</a:t>
            </a:r>
            <a:endParaRPr sz="2802">
              <a:solidFill>
                <a:srgbClr val="000000"/>
              </a:solidFill>
              <a:latin typeface="Arial"/>
              <a:ea typeface="Arial"/>
              <a:cs typeface="Arial"/>
              <a:sym typeface="Arial"/>
            </a:endParaRPr>
          </a:p>
          <a:p>
            <a:pPr indent="0" lvl="0" marL="0" rtl="0" algn="l">
              <a:lnSpc>
                <a:spcPct val="115000"/>
              </a:lnSpc>
              <a:spcBef>
                <a:spcPts val="1200"/>
              </a:spcBef>
              <a:spcAft>
                <a:spcPts val="1200"/>
              </a:spcAft>
              <a:buSzPct val="267942"/>
              <a:buNone/>
            </a:pPr>
            <a:r>
              <a:t/>
            </a:r>
            <a:endParaRPr sz="11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260850" y="183100"/>
            <a:ext cx="8622300" cy="43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000"/>
              </a:spcAft>
              <a:buSzPts val="5400"/>
              <a:buNone/>
            </a:pPr>
            <a:r>
              <a:rPr lang="en" sz="1600"/>
              <a:t>Maximum number of female participants is seen in AQUATICS event.</a:t>
            </a:r>
            <a:endParaRPr b="0" sz="1600"/>
          </a:p>
        </p:txBody>
      </p:sp>
      <p:pic>
        <p:nvPicPr>
          <p:cNvPr id="142" name="Google Shape;142;p24"/>
          <p:cNvPicPr preferRelativeResize="0"/>
          <p:nvPr/>
        </p:nvPicPr>
        <p:blipFill rotWithShape="1">
          <a:blip r:embed="rId3">
            <a:alphaModFix/>
          </a:blip>
          <a:srcRect b="0" l="0" r="0" t="0"/>
          <a:stretch/>
        </p:blipFill>
        <p:spPr>
          <a:xfrm>
            <a:off x="13813" y="572325"/>
            <a:ext cx="9116364" cy="4526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pic>
        <p:nvPicPr>
          <p:cNvPr id="147" name="Google Shape;147;p25"/>
          <p:cNvPicPr preferRelativeResize="0"/>
          <p:nvPr/>
        </p:nvPicPr>
        <p:blipFill rotWithShape="1">
          <a:blip r:embed="rId3">
            <a:alphaModFix/>
          </a:blip>
          <a:srcRect b="0" l="0" r="0" t="0"/>
          <a:stretch/>
        </p:blipFill>
        <p:spPr>
          <a:xfrm>
            <a:off x="2444700" y="-162725"/>
            <a:ext cx="4254600" cy="5143500"/>
          </a:xfrm>
          <a:prstGeom prst="rect">
            <a:avLst/>
          </a:prstGeom>
          <a:noFill/>
          <a:ln>
            <a:noFill/>
          </a:ln>
        </p:spPr>
      </p:pic>
      <p:sp>
        <p:nvSpPr>
          <p:cNvPr id="148" name="Google Shape;148;p25"/>
          <p:cNvSpPr txBox="1"/>
          <p:nvPr/>
        </p:nvSpPr>
        <p:spPr>
          <a:xfrm>
            <a:off x="2630525" y="162725"/>
            <a:ext cx="49377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2"/>
                </a:solidFill>
                <a:latin typeface="Raleway"/>
                <a:ea typeface="Raleway"/>
                <a:cs typeface="Raleway"/>
                <a:sym typeface="Raleway"/>
              </a:rPr>
              <a:t>Medal Distribution Among Female Athletes:</a:t>
            </a:r>
            <a:endParaRPr b="1" i="0" sz="1800" u="none" cap="none" strike="noStrike">
              <a:solidFill>
                <a:schemeClr val="lt2"/>
              </a:solidFill>
              <a:latin typeface="Raleway"/>
              <a:ea typeface="Raleway"/>
              <a:cs typeface="Raleway"/>
              <a:sym typeface="Raleway"/>
            </a:endParaRPr>
          </a:p>
        </p:txBody>
      </p:sp>
      <p:sp>
        <p:nvSpPr>
          <p:cNvPr id="149" name="Google Shape;149;p25"/>
          <p:cNvSpPr txBox="1"/>
          <p:nvPr>
            <p:ph idx="4294967295" type="body"/>
          </p:nvPr>
        </p:nvSpPr>
        <p:spPr>
          <a:xfrm>
            <a:off x="2855550" y="1377480"/>
            <a:ext cx="3432900" cy="33279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1000"/>
              </a:spcAft>
              <a:buClr>
                <a:schemeClr val="dk1"/>
              </a:buClr>
              <a:buSzPts val="1400"/>
              <a:buFont typeface="Raleway"/>
              <a:buChar char="➔"/>
            </a:pPr>
            <a:r>
              <a:t/>
            </a:r>
            <a:endParaRPr sz="1200">
              <a:latin typeface="Raleway"/>
              <a:ea typeface="Raleway"/>
              <a:cs typeface="Raleway"/>
              <a:sym typeface="Raleway"/>
            </a:endParaRPr>
          </a:p>
        </p:txBody>
      </p:sp>
      <p:pic>
        <p:nvPicPr>
          <p:cNvPr id="150" name="Google Shape;150;p25"/>
          <p:cNvPicPr preferRelativeResize="0"/>
          <p:nvPr/>
        </p:nvPicPr>
        <p:blipFill rotWithShape="1">
          <a:blip r:embed="rId4">
            <a:alphaModFix/>
          </a:blip>
          <a:srcRect b="0" l="0" r="0" t="0"/>
          <a:stretch/>
        </p:blipFill>
        <p:spPr>
          <a:xfrm>
            <a:off x="191050" y="948450"/>
            <a:ext cx="8727750" cy="418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0" y="693775"/>
            <a:ext cx="4438200" cy="3994200"/>
          </a:xfrm>
          <a:prstGeom prst="rect">
            <a:avLst/>
          </a:prstGeom>
          <a:noFill/>
          <a:ln>
            <a:noFill/>
          </a:ln>
        </p:spPr>
        <p:txBody>
          <a:bodyPr anchorCtr="0" anchor="ctr" bIns="91425" lIns="91425" spcFirstLastPara="1" rIns="91425" wrap="square" tIns="91425">
            <a:normAutofit fontScale="90000"/>
          </a:bodyPr>
          <a:lstStyle/>
          <a:p>
            <a:pPr indent="-297180" lvl="0" marL="457200" rtl="0" algn="l">
              <a:lnSpc>
                <a:spcPct val="115833"/>
              </a:lnSpc>
              <a:spcBef>
                <a:spcPts val="1200"/>
              </a:spcBef>
              <a:spcAft>
                <a:spcPts val="0"/>
              </a:spcAft>
              <a:buSzPct val="100000"/>
              <a:buFont typeface="Arial"/>
              <a:buChar char="➢"/>
            </a:pPr>
            <a:r>
              <a:rPr lang="en" sz="1200">
                <a:latin typeface="Arial"/>
                <a:ea typeface="Arial"/>
                <a:cs typeface="Arial"/>
                <a:sym typeface="Arial"/>
              </a:rPr>
              <a:t>Over the span of the eight Olympic Games from 1976 to 2008, there has been a noticeable and consistent increase in the number of medals awarded across all categories: Bronze, Silver, and Gold. This trend reflects the overall growth in the scale and participation of the Olympic Games during this period.</a:t>
            </a:r>
            <a:endParaRPr sz="1200">
              <a:latin typeface="Arial"/>
              <a:ea typeface="Arial"/>
              <a:cs typeface="Arial"/>
              <a:sym typeface="Arial"/>
            </a:endParaRPr>
          </a:p>
          <a:p>
            <a:pPr indent="-297180" lvl="0" marL="457200" rtl="0" algn="l">
              <a:lnSpc>
                <a:spcPct val="115833"/>
              </a:lnSpc>
              <a:spcBef>
                <a:spcPts val="0"/>
              </a:spcBef>
              <a:spcAft>
                <a:spcPts val="0"/>
              </a:spcAft>
              <a:buSzPct val="100000"/>
              <a:buFont typeface="Arial"/>
              <a:buChar char="➢"/>
            </a:pPr>
            <a:r>
              <a:rPr lang="en" sz="1200">
                <a:latin typeface="Arial"/>
                <a:ea typeface="Arial"/>
                <a:cs typeface="Arial"/>
                <a:sym typeface="Arial"/>
              </a:rPr>
              <a:t>The data shows a substantial rise in medal counts between 1992 and 1996, with Bronze, Silver, and Gold medal counts increasing by approximately 25-30%. This surge may be attributed to several factors, including the dissolution of the Soviet Union, the emergence of new countries participating in the Olympics, and an overall expansion in the number of events and athletes.</a:t>
            </a:r>
            <a:endParaRPr sz="1200">
              <a:latin typeface="Arial"/>
              <a:ea typeface="Arial"/>
              <a:cs typeface="Arial"/>
              <a:sym typeface="Arial"/>
            </a:endParaRPr>
          </a:p>
          <a:p>
            <a:pPr indent="-297180" lvl="0" marL="457200" rtl="0" algn="l">
              <a:lnSpc>
                <a:spcPct val="115833"/>
              </a:lnSpc>
              <a:spcBef>
                <a:spcPts val="0"/>
              </a:spcBef>
              <a:spcAft>
                <a:spcPts val="0"/>
              </a:spcAft>
              <a:buSzPct val="100000"/>
              <a:buFont typeface="Arial"/>
              <a:buChar char="➢"/>
            </a:pPr>
            <a:r>
              <a:rPr lang="en" sz="1200">
                <a:latin typeface="Arial"/>
                <a:ea typeface="Arial"/>
                <a:cs typeface="Arial"/>
                <a:sym typeface="Arial"/>
              </a:rPr>
              <a:t>Between 2000 and 2004, the growth in medal counts appears to stabilize slightly, with smaller increments in the number of medals compared to the previous decades. This stability might indicate a plateau in the number of events or a balanced distribution of medals among participating nations.</a:t>
            </a:r>
            <a:endParaRPr sz="1200">
              <a:latin typeface="Arial"/>
              <a:ea typeface="Arial"/>
              <a:cs typeface="Arial"/>
              <a:sym typeface="Arial"/>
            </a:endParaRPr>
          </a:p>
          <a:p>
            <a:pPr indent="0" lvl="0" marL="457200" rtl="0" algn="l">
              <a:lnSpc>
                <a:spcPct val="115833"/>
              </a:lnSpc>
              <a:spcBef>
                <a:spcPts val="1200"/>
              </a:spcBef>
              <a:spcAft>
                <a:spcPts val="1200"/>
              </a:spcAft>
              <a:buSzPts val="4600"/>
              <a:buNone/>
            </a:pPr>
            <a:r>
              <a:t/>
            </a:r>
            <a:endParaRPr sz="1200">
              <a:solidFill>
                <a:srgbClr val="000000"/>
              </a:solidFill>
              <a:latin typeface="Arial"/>
              <a:ea typeface="Arial"/>
              <a:cs typeface="Arial"/>
              <a:sym typeface="Arial"/>
            </a:endParaRPr>
          </a:p>
        </p:txBody>
      </p:sp>
      <p:pic>
        <p:nvPicPr>
          <p:cNvPr id="156" name="Google Shape;156;p26"/>
          <p:cNvPicPr preferRelativeResize="0"/>
          <p:nvPr/>
        </p:nvPicPr>
        <p:blipFill rotWithShape="1">
          <a:blip r:embed="rId3">
            <a:alphaModFix/>
          </a:blip>
          <a:srcRect b="0" l="0" r="39660" t="0"/>
          <a:stretch/>
        </p:blipFill>
        <p:spPr>
          <a:xfrm>
            <a:off x="4572000" y="0"/>
            <a:ext cx="4571994"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pic>
        <p:nvPicPr>
          <p:cNvPr descr="Screen Shot 2015-11-19 at 11.46.25 PM.png" id="161" name="Google Shape;161;p27"/>
          <p:cNvPicPr preferRelativeResize="0"/>
          <p:nvPr/>
        </p:nvPicPr>
        <p:blipFill rotWithShape="1">
          <a:blip r:embed="rId3">
            <a:alphaModFix/>
          </a:blip>
          <a:srcRect b="0" l="26143" r="26147" t="0"/>
          <a:stretch/>
        </p:blipFill>
        <p:spPr>
          <a:xfrm>
            <a:off x="-1" y="0"/>
            <a:ext cx="4567200" cy="5143499"/>
          </a:xfrm>
          <a:prstGeom prst="rect">
            <a:avLst/>
          </a:prstGeom>
          <a:noFill/>
          <a:ln>
            <a:noFill/>
          </a:ln>
        </p:spPr>
      </p:pic>
      <p:pic>
        <p:nvPicPr>
          <p:cNvPr id="162" name="Google Shape;162;p27"/>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28"/>
          <p:cNvSpPr txBox="1"/>
          <p:nvPr>
            <p:ph idx="1" type="subTitle"/>
          </p:nvPr>
        </p:nvSpPr>
        <p:spPr>
          <a:xfrm>
            <a:off x="0" y="573125"/>
            <a:ext cx="4497000" cy="4717200"/>
          </a:xfrm>
          <a:prstGeom prst="rect">
            <a:avLst/>
          </a:prstGeom>
          <a:noFill/>
          <a:ln>
            <a:noFill/>
          </a:ln>
        </p:spPr>
        <p:txBody>
          <a:bodyPr anchorCtr="0" anchor="ctr" bIns="91425" lIns="91425" spcFirstLastPara="1" rIns="91425" wrap="square" tIns="91425">
            <a:normAutofit fontScale="32500" lnSpcReduction="10000"/>
          </a:bodyPr>
          <a:lstStyle/>
          <a:p>
            <a:pPr indent="-332303" lvl="0" marL="457200" rtl="0" algn="l">
              <a:lnSpc>
                <a:spcPct val="115833"/>
              </a:lnSpc>
              <a:spcBef>
                <a:spcPts val="1200"/>
              </a:spcBef>
              <a:spcAft>
                <a:spcPts val="0"/>
              </a:spcAft>
              <a:buClr>
                <a:srgbClr val="000000"/>
              </a:buClr>
              <a:buSzPct val="100000"/>
              <a:buFont typeface="Arial"/>
              <a:buChar char="➢"/>
            </a:pPr>
            <a:r>
              <a:rPr lang="en" sz="5025">
                <a:solidFill>
                  <a:srgbClr val="000000"/>
                </a:solidFill>
                <a:latin typeface="Arial"/>
                <a:ea typeface="Arial"/>
                <a:cs typeface="Arial"/>
                <a:sym typeface="Arial"/>
              </a:rPr>
              <a:t>East Germany, show a peak followed by a sharp decline</a:t>
            </a:r>
            <a:endParaRPr sz="5025">
              <a:solidFill>
                <a:srgbClr val="000000"/>
              </a:solidFill>
              <a:latin typeface="Arial"/>
              <a:ea typeface="Arial"/>
              <a:cs typeface="Arial"/>
              <a:sym typeface="Arial"/>
            </a:endParaRPr>
          </a:p>
          <a:p>
            <a:pPr indent="-332303" lvl="0" marL="457200" rtl="0" algn="l">
              <a:lnSpc>
                <a:spcPct val="115833"/>
              </a:lnSpc>
              <a:spcBef>
                <a:spcPts val="0"/>
              </a:spcBef>
              <a:spcAft>
                <a:spcPts val="0"/>
              </a:spcAft>
              <a:buClr>
                <a:srgbClr val="000000"/>
              </a:buClr>
              <a:buSzPct val="100000"/>
              <a:buFont typeface="Arial"/>
              <a:buChar char="➢"/>
            </a:pPr>
            <a:r>
              <a:rPr lang="en" sz="5025">
                <a:solidFill>
                  <a:srgbClr val="000000"/>
                </a:solidFill>
                <a:latin typeface="Arial"/>
                <a:ea typeface="Arial"/>
                <a:cs typeface="Arial"/>
                <a:sym typeface="Arial"/>
              </a:rPr>
              <a:t>Other countries like China and the United States show a more consistent upward trend</a:t>
            </a:r>
            <a:endParaRPr sz="5025">
              <a:solidFill>
                <a:srgbClr val="000000"/>
              </a:solidFill>
              <a:latin typeface="Arial"/>
              <a:ea typeface="Arial"/>
              <a:cs typeface="Arial"/>
              <a:sym typeface="Arial"/>
            </a:endParaRPr>
          </a:p>
          <a:p>
            <a:pPr indent="-332303" lvl="0" marL="457200" rtl="0" algn="l">
              <a:lnSpc>
                <a:spcPct val="115833"/>
              </a:lnSpc>
              <a:spcBef>
                <a:spcPts val="0"/>
              </a:spcBef>
              <a:spcAft>
                <a:spcPts val="0"/>
              </a:spcAft>
              <a:buClr>
                <a:srgbClr val="000000"/>
              </a:buClr>
              <a:buSzPct val="100000"/>
              <a:buFont typeface="Arial"/>
              <a:buChar char="➢"/>
            </a:pPr>
            <a:r>
              <a:rPr lang="en" sz="5025">
                <a:solidFill>
                  <a:srgbClr val="000000"/>
                </a:solidFill>
                <a:latin typeface="Arial"/>
                <a:ea typeface="Arial"/>
                <a:cs typeface="Arial"/>
                <a:sym typeface="Arial"/>
              </a:rPr>
              <a:t>The trajectories for countries like the Soviet Union and Russia indicate the impact of geopolitical changes. </a:t>
            </a:r>
            <a:endParaRPr sz="5025">
              <a:solidFill>
                <a:srgbClr val="000000"/>
              </a:solidFill>
              <a:latin typeface="Arial"/>
              <a:ea typeface="Arial"/>
              <a:cs typeface="Arial"/>
              <a:sym typeface="Arial"/>
            </a:endParaRPr>
          </a:p>
          <a:p>
            <a:pPr indent="-332303" lvl="0" marL="457200" rtl="0" algn="l">
              <a:lnSpc>
                <a:spcPct val="115833"/>
              </a:lnSpc>
              <a:spcBef>
                <a:spcPts val="0"/>
              </a:spcBef>
              <a:spcAft>
                <a:spcPts val="0"/>
              </a:spcAft>
              <a:buClr>
                <a:srgbClr val="000000"/>
              </a:buClr>
              <a:buSzPct val="100000"/>
              <a:buFont typeface="Arial"/>
              <a:buChar char="➢"/>
            </a:pPr>
            <a:r>
              <a:rPr lang="en" sz="5025">
                <a:solidFill>
                  <a:srgbClr val="000000"/>
                </a:solidFill>
                <a:latin typeface="Arial"/>
                <a:ea typeface="Arial"/>
                <a:cs typeface="Arial"/>
                <a:sym typeface="Arial"/>
              </a:rPr>
              <a:t>Countries like China and South Korea display rapid growth in female athlete participation</a:t>
            </a:r>
            <a:endParaRPr sz="5025">
              <a:solidFill>
                <a:srgbClr val="000000"/>
              </a:solidFill>
              <a:latin typeface="Arial"/>
              <a:ea typeface="Arial"/>
              <a:cs typeface="Arial"/>
              <a:sym typeface="Arial"/>
            </a:endParaRPr>
          </a:p>
          <a:p>
            <a:pPr indent="-332303" lvl="0" marL="457200" rtl="0" algn="l">
              <a:lnSpc>
                <a:spcPct val="115833"/>
              </a:lnSpc>
              <a:spcBef>
                <a:spcPts val="0"/>
              </a:spcBef>
              <a:spcAft>
                <a:spcPts val="0"/>
              </a:spcAft>
              <a:buClr>
                <a:srgbClr val="000000"/>
              </a:buClr>
              <a:buSzPct val="100000"/>
              <a:buFont typeface="Arial"/>
              <a:buChar char="➢"/>
            </a:pPr>
            <a:r>
              <a:rPr lang="en" sz="5025">
                <a:solidFill>
                  <a:srgbClr val="000000"/>
                </a:solidFill>
                <a:latin typeface="Arial"/>
                <a:ea typeface="Arial"/>
                <a:cs typeface="Arial"/>
                <a:sym typeface="Arial"/>
              </a:rPr>
              <a:t>Countries such as the Netherlands and Germany exhibit relatively stable growth patterns.</a:t>
            </a:r>
            <a:endParaRPr sz="5025">
              <a:solidFill>
                <a:srgbClr val="000000"/>
              </a:solidFill>
              <a:latin typeface="Arial"/>
              <a:ea typeface="Arial"/>
              <a:cs typeface="Arial"/>
              <a:sym typeface="Arial"/>
            </a:endParaRPr>
          </a:p>
          <a:p>
            <a:pPr indent="0" lvl="0" marL="0" rtl="0" algn="l">
              <a:lnSpc>
                <a:spcPct val="115000"/>
              </a:lnSpc>
              <a:spcBef>
                <a:spcPts val="1200"/>
              </a:spcBef>
              <a:spcAft>
                <a:spcPts val="0"/>
              </a:spcAft>
              <a:buSzPts val="2470"/>
              <a:buNone/>
            </a:pPr>
            <a:r>
              <a:rPr lang="en" sz="1800"/>
              <a:t>He recently opened a camera shop near the Louvre in Paris. </a:t>
            </a:r>
            <a:endParaRPr sz="1800"/>
          </a:p>
          <a:p>
            <a:pPr indent="0" lvl="0" marL="0" rtl="0" algn="l">
              <a:lnSpc>
                <a:spcPct val="115000"/>
              </a:lnSpc>
              <a:spcBef>
                <a:spcPts val="1600"/>
              </a:spcBef>
              <a:spcAft>
                <a:spcPts val="1600"/>
              </a:spcAft>
              <a:buSzPts val="2470"/>
              <a:buNone/>
            </a:pPr>
            <a:r>
              <a:rPr lang="en" sz="1800"/>
              <a:t>Visitors to his store, mostly tourists, speak many different languages making anything beyond a simple transaction a challenge.</a:t>
            </a:r>
            <a:endParaRPr sz="1800"/>
          </a:p>
        </p:txBody>
      </p:sp>
      <p:pic>
        <p:nvPicPr>
          <p:cNvPr id="168" name="Google Shape;168;p28"/>
          <p:cNvPicPr preferRelativeResize="0"/>
          <p:nvPr/>
        </p:nvPicPr>
        <p:blipFill rotWithShape="1">
          <a:blip r:embed="rId3">
            <a:alphaModFix/>
          </a:blip>
          <a:srcRect b="0" l="0" r="0" t="0"/>
          <a:stretch/>
        </p:blipFill>
        <p:spPr>
          <a:xfrm>
            <a:off x="4572000" y="0"/>
            <a:ext cx="4572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rmAutofit/>
          </a:bodyPr>
          <a:lstStyle/>
          <a:p>
            <a:pPr indent="0" lvl="0" marL="0" rtl="0" algn="l">
              <a:lnSpc>
                <a:spcPct val="115000"/>
              </a:lnSpc>
              <a:spcBef>
                <a:spcPts val="0"/>
              </a:spcBef>
              <a:spcAft>
                <a:spcPts val="1200"/>
              </a:spcAft>
              <a:buSzPts val="4600"/>
              <a:buNone/>
            </a:pPr>
            <a:r>
              <a:rPr lang="en" sz="1800">
                <a:latin typeface="Source Code Pro"/>
                <a:ea typeface="Source Code Pro"/>
                <a:cs typeface="Source Code Pro"/>
                <a:sym typeface="Source Code Pro"/>
              </a:rPr>
              <a:t>Correlate historical events and policy changes with the data trends and discuss their possible impacts.</a:t>
            </a:r>
            <a:endParaRPr/>
          </a:p>
        </p:txBody>
      </p:sp>
      <p:sp>
        <p:nvSpPr>
          <p:cNvPr id="174" name="Google Shape;174;p29"/>
          <p:cNvSpPr txBox="1"/>
          <p:nvPr>
            <p:ph idx="2" type="body"/>
          </p:nvPr>
        </p:nvSpPr>
        <p:spPr>
          <a:xfrm>
            <a:off x="4731300" y="308600"/>
            <a:ext cx="4350600" cy="4110600"/>
          </a:xfrm>
          <a:prstGeom prst="rect">
            <a:avLst/>
          </a:prstGeom>
          <a:noFill/>
          <a:ln>
            <a:noFill/>
          </a:ln>
        </p:spPr>
        <p:txBody>
          <a:bodyPr anchorCtr="0" anchor="ctr" bIns="91425" lIns="91425" spcFirstLastPara="1" rIns="91425" wrap="square" tIns="91425">
            <a:normAutofit fontScale="40000" lnSpcReduction="10000"/>
          </a:bodyPr>
          <a:lstStyle/>
          <a:p>
            <a:pPr indent="0" lvl="0" marL="0" rtl="0" algn="l">
              <a:lnSpc>
                <a:spcPct val="115000"/>
              </a:lnSpc>
              <a:spcBef>
                <a:spcPts val="0"/>
              </a:spcBef>
              <a:spcAft>
                <a:spcPts val="0"/>
              </a:spcAft>
              <a:buSzPct val="159751"/>
              <a:buNone/>
            </a:pPr>
            <a:r>
              <a:t/>
            </a:r>
            <a:endParaRPr sz="4507"/>
          </a:p>
          <a:p>
            <a:pPr indent="0" lvl="0" marL="0" rtl="0" algn="l">
              <a:lnSpc>
                <a:spcPct val="115000"/>
              </a:lnSpc>
              <a:spcBef>
                <a:spcPts val="1200"/>
              </a:spcBef>
              <a:spcAft>
                <a:spcPts val="0"/>
              </a:spcAft>
              <a:buSzPct val="159751"/>
              <a:buNone/>
            </a:pPr>
            <a:r>
              <a:rPr lang="en" sz="4507"/>
              <a:t>Identify Major Policy Changes</a:t>
            </a:r>
            <a:endParaRPr sz="4507"/>
          </a:p>
          <a:p>
            <a:pPr indent="-343077" lvl="0" marL="457200" rtl="0" algn="l">
              <a:lnSpc>
                <a:spcPct val="115000"/>
              </a:lnSpc>
              <a:spcBef>
                <a:spcPts val="1200"/>
              </a:spcBef>
              <a:spcAft>
                <a:spcPts val="0"/>
              </a:spcAft>
              <a:buSzPct val="100000"/>
              <a:buChar char="➢"/>
            </a:pPr>
            <a:r>
              <a:rPr lang="en" sz="4507"/>
              <a:t>Title IX (1972, USA): Mandated equal opportunities for women in sports and education, </a:t>
            </a:r>
            <a:endParaRPr sz="4507"/>
          </a:p>
          <a:p>
            <a:pPr indent="-343077" lvl="0" marL="457200" rtl="0" algn="l">
              <a:lnSpc>
                <a:spcPct val="115000"/>
              </a:lnSpc>
              <a:spcBef>
                <a:spcPts val="0"/>
              </a:spcBef>
              <a:spcAft>
                <a:spcPts val="0"/>
              </a:spcAft>
              <a:buSzPct val="100000"/>
              <a:buChar char="➢"/>
            </a:pPr>
            <a:r>
              <a:rPr lang="en" sz="4507"/>
              <a:t>International Olympic Committee (IOC) Policies</a:t>
            </a:r>
            <a:endParaRPr sz="4507"/>
          </a:p>
          <a:p>
            <a:pPr indent="0" lvl="0" marL="457200" rtl="0" algn="l">
              <a:lnSpc>
                <a:spcPct val="115000"/>
              </a:lnSpc>
              <a:spcBef>
                <a:spcPts val="1200"/>
              </a:spcBef>
              <a:spcAft>
                <a:spcPts val="0"/>
              </a:spcAft>
              <a:buNone/>
            </a:pPr>
            <a:r>
              <a:t/>
            </a:r>
            <a:endParaRPr sz="4507"/>
          </a:p>
          <a:p>
            <a:pPr indent="-343077" lvl="0" marL="457200" rtl="0" algn="l">
              <a:lnSpc>
                <a:spcPct val="115000"/>
              </a:lnSpc>
              <a:spcBef>
                <a:spcPts val="1200"/>
              </a:spcBef>
              <a:spcAft>
                <a:spcPts val="0"/>
              </a:spcAft>
              <a:buSzPct val="100000"/>
              <a:buChar char="➢"/>
            </a:pPr>
            <a:r>
              <a:rPr lang="en" sz="4507"/>
              <a:t>Global Initiatives</a:t>
            </a:r>
            <a:endParaRPr sz="4507"/>
          </a:p>
          <a:p>
            <a:pPr indent="0" lvl="0" marL="0" rtl="0" algn="l">
              <a:lnSpc>
                <a:spcPct val="115000"/>
              </a:lnSpc>
              <a:spcBef>
                <a:spcPts val="1200"/>
              </a:spcBef>
              <a:spcAft>
                <a:spcPts val="1200"/>
              </a:spcAft>
              <a:buSzPts val="288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Screen Shot 2015-11-20 at 9.47.21 AM.png" id="179" name="Google Shape;179;p30"/>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80" name="Google Shape;180;p30"/>
          <p:cNvSpPr txBox="1"/>
          <p:nvPr>
            <p:ph type="title"/>
          </p:nvPr>
        </p:nvSpPr>
        <p:spPr>
          <a:xfrm>
            <a:off x="490250" y="528900"/>
            <a:ext cx="5678100" cy="4085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5400"/>
              <a:buNone/>
            </a:pPr>
            <a:r>
              <a:rPr lang="en"/>
              <a:t>A translation barrier left Alberto feeling lonely and hurt Marco’s business.</a:t>
            </a:r>
            <a:endParaRPr/>
          </a:p>
        </p:txBody>
      </p:sp>
      <p:pic>
        <p:nvPicPr>
          <p:cNvPr id="181" name="Google Shape;181;p30"/>
          <p:cNvPicPr preferRelativeResize="0"/>
          <p:nvPr/>
        </p:nvPicPr>
        <p:blipFill rotWithShape="1">
          <a:blip r:embed="rId4">
            <a:alphaModFix/>
          </a:blip>
          <a:srcRect b="0" l="0" r="0" t="0"/>
          <a:stretch/>
        </p:blipFill>
        <p:spPr>
          <a:xfrm>
            <a:off x="117575" y="447675"/>
            <a:ext cx="8861500" cy="447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31"/>
          <p:cNvSpPr txBox="1"/>
          <p:nvPr>
            <p:ph idx="4294967295" type="body"/>
          </p:nvPr>
        </p:nvSpPr>
        <p:spPr>
          <a:xfrm>
            <a:off x="481300" y="529650"/>
            <a:ext cx="4151100" cy="40842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b="1" lang="en" sz="2800">
                <a:solidFill>
                  <a:schemeClr val="accent5"/>
                </a:solidFill>
              </a:rPr>
              <a:t>Then, Marcos discovered Google Translate</a:t>
            </a:r>
            <a:endParaRPr b="1" sz="2800">
              <a:solidFill>
                <a:schemeClr val="accent5"/>
              </a:solidFill>
            </a:endParaRPr>
          </a:p>
          <a:p>
            <a:pPr indent="0" lvl="0" marL="0" rtl="0" algn="l">
              <a:lnSpc>
                <a:spcPct val="100000"/>
              </a:lnSpc>
              <a:spcBef>
                <a:spcPts val="1600"/>
              </a:spcBef>
              <a:spcAft>
                <a:spcPts val="0"/>
              </a:spcAft>
              <a:buSzPts val="1800"/>
              <a:buNone/>
            </a:pPr>
            <a:r>
              <a:rPr lang="en">
                <a:solidFill>
                  <a:schemeClr val="lt1"/>
                </a:solidFill>
              </a:rPr>
              <a:t>He has his visiting customers speak their camera issues into the app. </a:t>
            </a:r>
            <a:endParaRPr>
              <a:solidFill>
                <a:schemeClr val="lt1"/>
              </a:solidFill>
            </a:endParaRPr>
          </a:p>
          <a:p>
            <a:pPr indent="0" lvl="0" marL="0" rtl="0" algn="l">
              <a:lnSpc>
                <a:spcPct val="100000"/>
              </a:lnSpc>
              <a:spcBef>
                <a:spcPts val="1600"/>
              </a:spcBef>
              <a:spcAft>
                <a:spcPts val="1600"/>
              </a:spcAft>
              <a:buSzPts val="1800"/>
              <a:buNone/>
            </a:pPr>
            <a:r>
              <a:rPr lang="en">
                <a:solidFill>
                  <a:schemeClr val="lt1"/>
                </a:solidFill>
              </a:rPr>
              <a:t>He’s able to give them a friendly,  personalized experience by understanding exactly what they need.</a:t>
            </a:r>
            <a:endParaRPr>
              <a:solidFill>
                <a:schemeClr val="lt1"/>
              </a:solidFill>
            </a:endParaRPr>
          </a:p>
        </p:txBody>
      </p:sp>
      <p:pic>
        <p:nvPicPr>
          <p:cNvPr id="187" name="Google Shape;187;p31"/>
          <p:cNvPicPr preferRelativeResize="0"/>
          <p:nvPr/>
        </p:nvPicPr>
        <p:blipFill rotWithShape="1">
          <a:blip r:embed="rId3">
            <a:alphaModFix/>
          </a:blip>
          <a:srcRect b="0" l="0" r="0" t="0"/>
          <a:stretch/>
        </p:blipFill>
        <p:spPr>
          <a:xfrm>
            <a:off x="0" y="242375"/>
            <a:ext cx="9144000" cy="5143500"/>
          </a:xfrm>
          <a:prstGeom prst="rect">
            <a:avLst/>
          </a:prstGeom>
          <a:noFill/>
          <a:ln>
            <a:noFill/>
          </a:ln>
        </p:spPr>
      </p:pic>
      <p:sp>
        <p:nvSpPr>
          <p:cNvPr id="188" name="Google Shape;188;p31"/>
          <p:cNvSpPr txBox="1"/>
          <p:nvPr/>
        </p:nvSpPr>
        <p:spPr>
          <a:xfrm>
            <a:off x="5466800" y="558425"/>
            <a:ext cx="3394800" cy="23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Source Code Pro"/>
                <a:ea typeface="Source Code Pro"/>
                <a:cs typeface="Source Code Pro"/>
                <a:sym typeface="Source Code Pro"/>
              </a:rPr>
              <a:t>In 2024 Summer Olympics, this trend continues, with women competing in a broader range of sports and events than ever before!</a:t>
            </a:r>
            <a:endParaRPr b="0" i="0" sz="1800" u="none" cap="none" strike="noStrike">
              <a:solidFill>
                <a:schemeClr val="lt1"/>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Agenda</a:t>
            </a:r>
            <a:endParaRPr/>
          </a:p>
        </p:txBody>
      </p:sp>
      <p:sp>
        <p:nvSpPr>
          <p:cNvPr id="71" name="Google Shape;71;p14"/>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72" name="Google Shape;72;p14"/>
          <p:cNvSpPr txBox="1"/>
          <p:nvPr>
            <p:ph idx="2" type="body"/>
          </p:nvPr>
        </p:nvSpPr>
        <p:spPr>
          <a:xfrm>
            <a:off x="4921550" y="724200"/>
            <a:ext cx="3837000" cy="3695100"/>
          </a:xfrm>
          <a:prstGeom prst="rect">
            <a:avLst/>
          </a:prstGeom>
        </p:spPr>
        <p:txBody>
          <a:bodyPr anchorCtr="0" anchor="ctr" bIns="91425" lIns="91425" spcFirstLastPara="1" rIns="91425" wrap="square" tIns="91425">
            <a:normAutofit fontScale="70000" lnSpcReduction="20000"/>
          </a:bodyPr>
          <a:lstStyle/>
          <a:p>
            <a:pPr indent="-306387" lvl="0" marL="457200" rtl="0" algn="l">
              <a:lnSpc>
                <a:spcPct val="90000"/>
              </a:lnSpc>
              <a:spcBef>
                <a:spcPts val="1000"/>
              </a:spcBef>
              <a:spcAft>
                <a:spcPts val="0"/>
              </a:spcAft>
              <a:buClr>
                <a:srgbClr val="000000"/>
              </a:buClr>
              <a:buSzPct val="100000"/>
              <a:buFont typeface="Arial"/>
              <a:buChar char="➢"/>
            </a:pPr>
            <a:r>
              <a:rPr lang="en" sz="1750">
                <a:solidFill>
                  <a:srgbClr val="000000"/>
                </a:solidFill>
                <a:latin typeface="Arial"/>
                <a:ea typeface="Arial"/>
                <a:cs typeface="Arial"/>
                <a:sym typeface="Arial"/>
              </a:rPr>
              <a:t>Introduction</a:t>
            </a:r>
            <a:endParaRPr sz="1750">
              <a:solidFill>
                <a:srgbClr val="000000"/>
              </a:solidFill>
              <a:latin typeface="Arial"/>
              <a:ea typeface="Arial"/>
              <a:cs typeface="Arial"/>
              <a:sym typeface="Arial"/>
            </a:endParaRPr>
          </a:p>
          <a:p>
            <a:pPr indent="0" lvl="0" marL="457200" rtl="0" algn="l">
              <a:lnSpc>
                <a:spcPct val="90000"/>
              </a:lnSpc>
              <a:spcBef>
                <a:spcPts val="1000"/>
              </a:spcBef>
              <a:spcAft>
                <a:spcPts val="0"/>
              </a:spcAft>
              <a:buNone/>
            </a:pPr>
            <a:r>
              <a:t/>
            </a:r>
            <a:endParaRPr sz="1750">
              <a:solidFill>
                <a:srgbClr val="000000"/>
              </a:solidFill>
              <a:latin typeface="Arial"/>
              <a:ea typeface="Arial"/>
              <a:cs typeface="Arial"/>
              <a:sym typeface="Arial"/>
            </a:endParaRPr>
          </a:p>
          <a:p>
            <a:pPr indent="-306387" lvl="0" marL="457200" rtl="0" algn="l">
              <a:lnSpc>
                <a:spcPct val="90000"/>
              </a:lnSpc>
              <a:spcBef>
                <a:spcPts val="1000"/>
              </a:spcBef>
              <a:spcAft>
                <a:spcPts val="0"/>
              </a:spcAft>
              <a:buClr>
                <a:srgbClr val="000000"/>
              </a:buClr>
              <a:buSzPct val="100000"/>
              <a:buFont typeface="Arial"/>
              <a:buChar char="➢"/>
            </a:pPr>
            <a:r>
              <a:rPr lang="en" sz="1750">
                <a:solidFill>
                  <a:srgbClr val="000000"/>
                </a:solidFill>
                <a:latin typeface="Arial"/>
                <a:ea typeface="Arial"/>
                <a:cs typeface="Arial"/>
                <a:sym typeface="Arial"/>
              </a:rPr>
              <a:t>Data Imports, Cleanups &amp;</a:t>
            </a:r>
            <a:r>
              <a:rPr lang="en" sz="1750">
                <a:solidFill>
                  <a:srgbClr val="000000"/>
                </a:solidFill>
                <a:latin typeface="Arial"/>
                <a:ea typeface="Arial"/>
                <a:cs typeface="Arial"/>
                <a:sym typeface="Arial"/>
              </a:rPr>
              <a:t>   </a:t>
            </a:r>
            <a:r>
              <a:rPr lang="en" sz="1750">
                <a:solidFill>
                  <a:srgbClr val="000000"/>
                </a:solidFill>
                <a:latin typeface="Arial"/>
                <a:ea typeface="Arial"/>
                <a:cs typeface="Arial"/>
                <a:sym typeface="Arial"/>
              </a:rPr>
              <a:t>Modules</a:t>
            </a:r>
            <a:endParaRPr sz="1750">
              <a:solidFill>
                <a:srgbClr val="000000"/>
              </a:solidFill>
              <a:latin typeface="Arial"/>
              <a:ea typeface="Arial"/>
              <a:cs typeface="Arial"/>
              <a:sym typeface="Arial"/>
            </a:endParaRPr>
          </a:p>
          <a:p>
            <a:pPr indent="0" lvl="0" marL="457200" rtl="0" algn="l">
              <a:lnSpc>
                <a:spcPct val="90000"/>
              </a:lnSpc>
              <a:spcBef>
                <a:spcPts val="1000"/>
              </a:spcBef>
              <a:spcAft>
                <a:spcPts val="0"/>
              </a:spcAft>
              <a:buNone/>
            </a:pPr>
            <a:r>
              <a:t/>
            </a:r>
            <a:endParaRPr sz="1750">
              <a:solidFill>
                <a:srgbClr val="000000"/>
              </a:solidFill>
              <a:latin typeface="Arial"/>
              <a:ea typeface="Arial"/>
              <a:cs typeface="Arial"/>
              <a:sym typeface="Arial"/>
            </a:endParaRPr>
          </a:p>
          <a:p>
            <a:pPr indent="-306387" lvl="0" marL="457200" rtl="0" algn="l">
              <a:lnSpc>
                <a:spcPct val="90000"/>
              </a:lnSpc>
              <a:spcBef>
                <a:spcPts val="1000"/>
              </a:spcBef>
              <a:spcAft>
                <a:spcPts val="0"/>
              </a:spcAft>
              <a:buClr>
                <a:srgbClr val="000000"/>
              </a:buClr>
              <a:buSzPct val="100000"/>
              <a:buFont typeface="Arial"/>
              <a:buChar char="➢"/>
            </a:pPr>
            <a:r>
              <a:rPr lang="en" sz="1750">
                <a:solidFill>
                  <a:srgbClr val="000000"/>
                </a:solidFill>
                <a:latin typeface="Arial"/>
                <a:ea typeface="Arial"/>
                <a:cs typeface="Arial"/>
                <a:sym typeface="Arial"/>
              </a:rPr>
              <a:t>Question 1 –  Top Performing Country</a:t>
            </a:r>
            <a:endParaRPr sz="1750">
              <a:solidFill>
                <a:srgbClr val="000000"/>
              </a:solidFill>
              <a:latin typeface="Arial"/>
              <a:ea typeface="Arial"/>
              <a:cs typeface="Arial"/>
              <a:sym typeface="Arial"/>
            </a:endParaRPr>
          </a:p>
          <a:p>
            <a:pPr indent="0" lvl="0" marL="457200" rtl="0" algn="l">
              <a:lnSpc>
                <a:spcPct val="90000"/>
              </a:lnSpc>
              <a:spcBef>
                <a:spcPts val="1000"/>
              </a:spcBef>
              <a:spcAft>
                <a:spcPts val="0"/>
              </a:spcAft>
              <a:buNone/>
            </a:pPr>
            <a:r>
              <a:t/>
            </a:r>
            <a:endParaRPr sz="1750">
              <a:solidFill>
                <a:srgbClr val="000000"/>
              </a:solidFill>
              <a:latin typeface="Arial"/>
              <a:ea typeface="Arial"/>
              <a:cs typeface="Arial"/>
              <a:sym typeface="Arial"/>
            </a:endParaRPr>
          </a:p>
          <a:p>
            <a:pPr indent="-306387" lvl="0" marL="457200" rtl="0" algn="l">
              <a:lnSpc>
                <a:spcPct val="90000"/>
              </a:lnSpc>
              <a:spcBef>
                <a:spcPts val="1000"/>
              </a:spcBef>
              <a:spcAft>
                <a:spcPts val="0"/>
              </a:spcAft>
              <a:buClr>
                <a:srgbClr val="000000"/>
              </a:buClr>
              <a:buSzPct val="100000"/>
              <a:buFont typeface="Arial"/>
              <a:buChar char="➢"/>
            </a:pPr>
            <a:r>
              <a:rPr lang="en" sz="1750">
                <a:solidFill>
                  <a:srgbClr val="000000"/>
                </a:solidFill>
                <a:latin typeface="Arial"/>
                <a:ea typeface="Arial"/>
                <a:cs typeface="Arial"/>
                <a:sym typeface="Arial"/>
              </a:rPr>
              <a:t>Question 2 –  Analysis of Female Participation in the Olympics</a:t>
            </a:r>
            <a:endParaRPr sz="1750">
              <a:solidFill>
                <a:srgbClr val="000000"/>
              </a:solidFill>
              <a:latin typeface="Arial"/>
              <a:ea typeface="Arial"/>
              <a:cs typeface="Arial"/>
              <a:sym typeface="Arial"/>
            </a:endParaRPr>
          </a:p>
          <a:p>
            <a:pPr indent="0" lvl="0" marL="457200" rtl="0" algn="l">
              <a:lnSpc>
                <a:spcPct val="90000"/>
              </a:lnSpc>
              <a:spcBef>
                <a:spcPts val="1000"/>
              </a:spcBef>
              <a:spcAft>
                <a:spcPts val="0"/>
              </a:spcAft>
              <a:buNone/>
            </a:pPr>
            <a:r>
              <a:t/>
            </a:r>
            <a:endParaRPr sz="1750">
              <a:solidFill>
                <a:srgbClr val="000000"/>
              </a:solidFill>
              <a:latin typeface="Arial"/>
              <a:ea typeface="Arial"/>
              <a:cs typeface="Arial"/>
              <a:sym typeface="Arial"/>
            </a:endParaRPr>
          </a:p>
          <a:p>
            <a:pPr indent="-306387" lvl="0" marL="457200" rtl="0" algn="l">
              <a:lnSpc>
                <a:spcPct val="90000"/>
              </a:lnSpc>
              <a:spcBef>
                <a:spcPts val="1000"/>
              </a:spcBef>
              <a:spcAft>
                <a:spcPts val="0"/>
              </a:spcAft>
              <a:buClr>
                <a:srgbClr val="000000"/>
              </a:buClr>
              <a:buSzPct val="100000"/>
              <a:buFont typeface="Arial"/>
              <a:buChar char="➢"/>
            </a:pPr>
            <a:r>
              <a:rPr lang="en" sz="1750">
                <a:solidFill>
                  <a:srgbClr val="000000"/>
                </a:solidFill>
                <a:latin typeface="Arial"/>
                <a:ea typeface="Arial"/>
                <a:cs typeface="Arial"/>
                <a:sym typeface="Arial"/>
              </a:rPr>
              <a:t>Question 3 – Greatest Rivalry : USA vs Russia</a:t>
            </a:r>
            <a:endParaRPr sz="1750">
              <a:solidFill>
                <a:srgbClr val="000000"/>
              </a:solidFill>
              <a:latin typeface="Arial"/>
              <a:ea typeface="Arial"/>
              <a:cs typeface="Arial"/>
              <a:sym typeface="Arial"/>
            </a:endParaRPr>
          </a:p>
          <a:p>
            <a:pPr indent="0" lvl="0" marL="457200" rtl="0" algn="l">
              <a:lnSpc>
                <a:spcPct val="90000"/>
              </a:lnSpc>
              <a:spcBef>
                <a:spcPts val="1000"/>
              </a:spcBef>
              <a:spcAft>
                <a:spcPts val="0"/>
              </a:spcAft>
              <a:buNone/>
            </a:pPr>
            <a:r>
              <a:t/>
            </a:r>
            <a:endParaRPr sz="1750">
              <a:solidFill>
                <a:srgbClr val="000000"/>
              </a:solidFill>
              <a:latin typeface="Arial"/>
              <a:ea typeface="Arial"/>
              <a:cs typeface="Arial"/>
              <a:sym typeface="Arial"/>
            </a:endParaRPr>
          </a:p>
          <a:p>
            <a:pPr indent="-306387" lvl="0" marL="457200" rtl="0" algn="l">
              <a:lnSpc>
                <a:spcPct val="90000"/>
              </a:lnSpc>
              <a:spcBef>
                <a:spcPts val="1000"/>
              </a:spcBef>
              <a:spcAft>
                <a:spcPts val="0"/>
              </a:spcAft>
              <a:buClr>
                <a:srgbClr val="000000"/>
              </a:buClr>
              <a:buSzPct val="100000"/>
              <a:buFont typeface="Arial"/>
              <a:buChar char="➢"/>
            </a:pPr>
            <a:r>
              <a:rPr lang="en" sz="1750">
                <a:solidFill>
                  <a:srgbClr val="000000"/>
                </a:solidFill>
                <a:latin typeface="Arial"/>
                <a:ea typeface="Arial"/>
                <a:cs typeface="Arial"/>
                <a:sym typeface="Arial"/>
              </a:rPr>
              <a:t>Conclusion</a:t>
            </a:r>
            <a:endParaRPr sz="175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b="1" lang="en" sz="2900">
                <a:latin typeface="Source Code Pro"/>
                <a:ea typeface="Source Code Pro"/>
                <a:cs typeface="Source Code Pro"/>
                <a:sym typeface="Source Code Pro"/>
              </a:rPr>
              <a:t>Section 3 - Greatest Rivalry:</a:t>
            </a:r>
            <a:endParaRPr b="1" sz="2900">
              <a:latin typeface="Source Code Pro"/>
              <a:ea typeface="Source Code Pro"/>
              <a:cs typeface="Source Code Pro"/>
              <a:sym typeface="Source Code Pro"/>
            </a:endParaRPr>
          </a:p>
          <a:p>
            <a:pPr indent="0" lvl="0" marL="0" rtl="0" algn="ctr">
              <a:lnSpc>
                <a:spcPct val="115000"/>
              </a:lnSpc>
              <a:spcBef>
                <a:spcPts val="1200"/>
              </a:spcBef>
              <a:spcAft>
                <a:spcPts val="1200"/>
              </a:spcAft>
              <a:buClr>
                <a:srgbClr val="000000"/>
              </a:buClr>
              <a:buSzPct val="158620"/>
              <a:buFont typeface="Arial"/>
              <a:buNone/>
            </a:pPr>
            <a:r>
              <a:rPr b="1" lang="en" sz="2900">
                <a:latin typeface="Source Code Pro"/>
                <a:ea typeface="Source Code Pro"/>
                <a:cs typeface="Source Code Pro"/>
                <a:sym typeface="Source Code Pro"/>
              </a:rPr>
              <a:t> Russia vs USA</a:t>
            </a:r>
            <a:r>
              <a:rPr lang="en" sz="2900">
                <a:latin typeface="Source Code Pro"/>
                <a:ea typeface="Source Code Pro"/>
                <a:cs typeface="Source Code Pro"/>
                <a:sym typeface="Source Code Pro"/>
              </a:rPr>
              <a:t> </a:t>
            </a:r>
            <a:endParaRPr sz="3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3"/>
          <p:cNvSpPr txBox="1"/>
          <p:nvPr/>
        </p:nvSpPr>
        <p:spPr>
          <a:xfrm>
            <a:off x="2415100" y="123900"/>
            <a:ext cx="4104300" cy="1746900"/>
          </a:xfrm>
          <a:prstGeom prst="rect">
            <a:avLst/>
          </a:prstGeom>
          <a:noFill/>
          <a:ln>
            <a:noFill/>
          </a:ln>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rPr b="1" lang="en" sz="2485">
                <a:latin typeface="Source Code Pro"/>
                <a:ea typeface="Source Code Pro"/>
                <a:cs typeface="Source Code Pro"/>
                <a:sym typeface="Source Code Pro"/>
              </a:rPr>
              <a:t>Why This Comparison?</a:t>
            </a:r>
            <a:endParaRPr b="1" sz="2485">
              <a:latin typeface="Source Code Pro"/>
              <a:ea typeface="Source Code Pro"/>
              <a:cs typeface="Source Code Pro"/>
              <a:sym typeface="Source Code Pro"/>
            </a:endParaRPr>
          </a:p>
          <a:p>
            <a:pPr indent="0" lvl="0" marL="0" rtl="0" algn="l">
              <a:lnSpc>
                <a:spcPct val="95000"/>
              </a:lnSpc>
              <a:spcBef>
                <a:spcPts val="4600"/>
              </a:spcBef>
              <a:spcAft>
                <a:spcPts val="4600"/>
              </a:spcAft>
              <a:buClr>
                <a:srgbClr val="000000"/>
              </a:buClr>
              <a:buSzPts val="523"/>
              <a:buFont typeface="Arial"/>
              <a:buNone/>
            </a:pPr>
            <a:r>
              <a:rPr lang="en" sz="1185"/>
              <a:t>The USA and Russia are </a:t>
            </a:r>
            <a:r>
              <a:rPr i="1" lang="en" sz="1185"/>
              <a:t>Olympic powerhouses</a:t>
            </a:r>
            <a:r>
              <a:rPr lang="en" sz="1185"/>
              <a:t> with a historic rivalry that goes beyond sports. Comparing their performances reveals how these nations used the Olympics to showcase strength during the Cold War and beyond.</a:t>
            </a:r>
            <a:endParaRPr b="1" sz="1185"/>
          </a:p>
        </p:txBody>
      </p:sp>
      <p:sp>
        <p:nvSpPr>
          <p:cNvPr id="199" name="Google Shape;199;p33"/>
          <p:cNvSpPr txBox="1"/>
          <p:nvPr/>
        </p:nvSpPr>
        <p:spPr>
          <a:xfrm>
            <a:off x="3332750" y="1832075"/>
            <a:ext cx="2114100" cy="331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a:latin typeface="Source Code Pro"/>
                <a:ea typeface="Source Code Pro"/>
                <a:cs typeface="Source Code Pro"/>
                <a:sym typeface="Source Code Pro"/>
              </a:rPr>
              <a:t>Why We chose five key metrics?</a:t>
            </a:r>
            <a:endParaRPr b="1">
              <a:latin typeface="Source Code Pro"/>
              <a:ea typeface="Source Code Pro"/>
              <a:cs typeface="Source Code Pro"/>
              <a:sym typeface="Source Code Pro"/>
            </a:endParaRPr>
          </a:p>
          <a:p>
            <a:pPr indent="-311150" lvl="0" marL="457200" rtl="0" algn="l">
              <a:lnSpc>
                <a:spcPct val="115000"/>
              </a:lnSpc>
              <a:spcBef>
                <a:spcPts val="1200"/>
              </a:spcBef>
              <a:spcAft>
                <a:spcPts val="0"/>
              </a:spcAft>
              <a:buSzPts val="1300"/>
              <a:buChar char="●"/>
            </a:pPr>
            <a:r>
              <a:rPr i="1" lang="en" sz="1300"/>
              <a:t>Total Medals</a:t>
            </a:r>
            <a:endParaRPr i="1" sz="1300"/>
          </a:p>
          <a:p>
            <a:pPr indent="-311150" lvl="0" marL="457200" rtl="0" algn="l">
              <a:lnSpc>
                <a:spcPct val="115000"/>
              </a:lnSpc>
              <a:spcBef>
                <a:spcPts val="0"/>
              </a:spcBef>
              <a:spcAft>
                <a:spcPts val="0"/>
              </a:spcAft>
              <a:buSzPts val="1300"/>
              <a:buChar char="●"/>
            </a:pPr>
            <a:r>
              <a:rPr i="1" lang="en" sz="1300"/>
              <a:t>Yearly Trends</a:t>
            </a:r>
            <a:endParaRPr i="1" sz="1300"/>
          </a:p>
          <a:p>
            <a:pPr indent="-311150" lvl="0" marL="457200" rtl="0" algn="l">
              <a:lnSpc>
                <a:spcPct val="115000"/>
              </a:lnSpc>
              <a:spcBef>
                <a:spcPts val="0"/>
              </a:spcBef>
              <a:spcAft>
                <a:spcPts val="0"/>
              </a:spcAft>
              <a:buSzPts val="1300"/>
              <a:buChar char="●"/>
            </a:pPr>
            <a:r>
              <a:rPr i="1" lang="en" sz="1300"/>
              <a:t>Gender Balance</a:t>
            </a:r>
            <a:endParaRPr i="1" sz="1300"/>
          </a:p>
          <a:p>
            <a:pPr indent="-311150" lvl="0" marL="457200" rtl="0" algn="l">
              <a:lnSpc>
                <a:spcPct val="115000"/>
              </a:lnSpc>
              <a:spcBef>
                <a:spcPts val="0"/>
              </a:spcBef>
              <a:spcAft>
                <a:spcPts val="0"/>
              </a:spcAft>
              <a:buSzPts val="1300"/>
              <a:buChar char="●"/>
            </a:pPr>
            <a:r>
              <a:rPr i="1" lang="en" sz="1300"/>
              <a:t>Top Sports</a:t>
            </a:r>
            <a:endParaRPr i="1" sz="1300"/>
          </a:p>
          <a:p>
            <a:pPr indent="-311150" lvl="0" marL="457200" rtl="0" algn="l">
              <a:lnSpc>
                <a:spcPct val="115000"/>
              </a:lnSpc>
              <a:spcBef>
                <a:spcPts val="0"/>
              </a:spcBef>
              <a:spcAft>
                <a:spcPts val="0"/>
              </a:spcAft>
              <a:buSzPts val="1300"/>
              <a:buChar char="●"/>
            </a:pPr>
            <a:r>
              <a:rPr i="1" lang="en" sz="1300"/>
              <a:t>Medal Types</a:t>
            </a:r>
            <a:endParaRPr i="1" sz="1300"/>
          </a:p>
          <a:p>
            <a:pPr indent="0" lvl="0" marL="0" rtl="0" algn="l">
              <a:lnSpc>
                <a:spcPct val="115000"/>
              </a:lnSpc>
              <a:spcBef>
                <a:spcPts val="1200"/>
              </a:spcBef>
              <a:spcAft>
                <a:spcPts val="0"/>
              </a:spcAft>
              <a:buNone/>
            </a:pPr>
            <a:r>
              <a:rPr lang="en" sz="1200"/>
              <a:t>to give a well-rounded view of each nation’s strengths and strategies in the Olympic arena.</a:t>
            </a:r>
            <a:endParaRPr sz="1200"/>
          </a:p>
          <a:p>
            <a:pPr indent="0" lvl="0" marL="0" rtl="0" algn="l">
              <a:spcBef>
                <a:spcPts val="1200"/>
              </a:spcBef>
              <a:spcAft>
                <a:spcPts val="0"/>
              </a:spcAft>
              <a:buNone/>
            </a:pPr>
            <a:r>
              <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4"/>
          <p:cNvSpPr txBox="1"/>
          <p:nvPr>
            <p:ph idx="1" type="body"/>
          </p:nvPr>
        </p:nvSpPr>
        <p:spPr>
          <a:xfrm>
            <a:off x="5151900" y="252225"/>
            <a:ext cx="3910800" cy="4305600"/>
          </a:xfrm>
          <a:prstGeom prst="rect">
            <a:avLst/>
          </a:prstGeom>
          <a:solidFill>
            <a:schemeClr val="lt1"/>
          </a:solidFill>
          <a:ln cap="flat" cmpd="sng" w="9525">
            <a:solidFill>
              <a:srgbClr val="000000"/>
            </a:solidFill>
            <a:prstDash val="dot"/>
            <a:round/>
            <a:headEnd len="sm" w="sm" type="none"/>
            <a:tailEnd len="sm" w="sm" type="none"/>
          </a:ln>
        </p:spPr>
        <p:txBody>
          <a:bodyPr anchorCtr="0" anchor="ctr" bIns="91425" lIns="91425" spcFirstLastPara="1" rIns="91425" wrap="square" tIns="91425">
            <a:normAutofit/>
          </a:bodyPr>
          <a:lstStyle/>
          <a:p>
            <a:pPr indent="0" lvl="0" marL="0" rtl="0" algn="l">
              <a:spcBef>
                <a:spcPts val="0"/>
              </a:spcBef>
              <a:spcAft>
                <a:spcPts val="0"/>
              </a:spcAft>
              <a:buNone/>
            </a:pPr>
            <a:r>
              <a:rPr b="1" lang="en" sz="1600">
                <a:solidFill>
                  <a:srgbClr val="000000"/>
                </a:solidFill>
                <a:latin typeface="Source Code Pro"/>
                <a:ea typeface="Source Code Pro"/>
                <a:cs typeface="Source Code Pro"/>
                <a:sym typeface="Source Code Pro"/>
              </a:rPr>
              <a:t>USA Dominance:</a:t>
            </a:r>
            <a:r>
              <a:rPr lang="en" sz="1600">
                <a:solidFill>
                  <a:srgbClr val="000000"/>
                </a:solidFill>
                <a:latin typeface="Source Code Pro"/>
                <a:ea typeface="Source Code Pro"/>
                <a:cs typeface="Source Code Pro"/>
                <a:sym typeface="Source Code Pro"/>
              </a:rPr>
              <a:t> The USA consistently leads in total medals, showcasing its broad athletic prowess across various sports.</a:t>
            </a:r>
            <a:endParaRPr sz="1600">
              <a:solidFill>
                <a:srgbClr val="000000"/>
              </a:solidFill>
              <a:latin typeface="Source Code Pro"/>
              <a:ea typeface="Source Code Pro"/>
              <a:cs typeface="Source Code Pro"/>
              <a:sym typeface="Source Code Pro"/>
            </a:endParaRPr>
          </a:p>
          <a:p>
            <a:pPr indent="0" lvl="0" marL="0" rtl="0" algn="l">
              <a:spcBef>
                <a:spcPts val="0"/>
              </a:spcBef>
              <a:spcAft>
                <a:spcPts val="0"/>
              </a:spcAft>
              <a:buNone/>
            </a:pPr>
            <a:r>
              <a:t/>
            </a:r>
            <a:endParaRPr sz="1600">
              <a:solidFill>
                <a:srgbClr val="000000"/>
              </a:solidFill>
              <a:latin typeface="Source Code Pro"/>
              <a:ea typeface="Source Code Pro"/>
              <a:cs typeface="Source Code Pro"/>
              <a:sym typeface="Source Code Pro"/>
            </a:endParaRPr>
          </a:p>
          <a:p>
            <a:pPr indent="0" lvl="0" marL="0" rtl="0" algn="l">
              <a:spcBef>
                <a:spcPts val="0"/>
              </a:spcBef>
              <a:spcAft>
                <a:spcPts val="0"/>
              </a:spcAft>
              <a:buNone/>
            </a:pPr>
            <a:r>
              <a:rPr b="1" lang="en" sz="1600">
                <a:solidFill>
                  <a:srgbClr val="000000"/>
                </a:solidFill>
                <a:latin typeface="Source Code Pro"/>
                <a:ea typeface="Source Code Pro"/>
                <a:cs typeface="Source Code Pro"/>
                <a:sym typeface="Source Code Pro"/>
              </a:rPr>
              <a:t>Russia’s Strength:</a:t>
            </a:r>
            <a:r>
              <a:rPr lang="en" sz="1600">
                <a:solidFill>
                  <a:srgbClr val="000000"/>
                </a:solidFill>
                <a:latin typeface="Source Code Pro"/>
                <a:ea typeface="Source Code Pro"/>
                <a:cs typeface="Source Code Pro"/>
                <a:sym typeface="Source Code Pro"/>
              </a:rPr>
              <a:t> Russia (and the Soviet Union) also demonstrates strong performance</a:t>
            </a:r>
            <a:r>
              <a:rPr lang="en" sz="1600">
                <a:solidFill>
                  <a:srgbClr val="000000"/>
                </a:solidFill>
                <a:latin typeface="Source Code Pro"/>
                <a:ea typeface="Source Code Pro"/>
                <a:cs typeface="Source Code Pro"/>
                <a:sym typeface="Source Code Pro"/>
              </a:rPr>
              <a:t>, particularly in the earlier years, </a:t>
            </a:r>
            <a:r>
              <a:rPr lang="en" sz="1600">
                <a:solidFill>
                  <a:srgbClr val="000000"/>
                </a:solidFill>
                <a:latin typeface="Source Code Pro"/>
                <a:ea typeface="Source Code Pro"/>
                <a:cs typeface="Source Code Pro"/>
                <a:sym typeface="Source Code Pro"/>
              </a:rPr>
              <a:t>reflecting their strategic focus on the Olympics during the Cold War.</a:t>
            </a:r>
            <a:endParaRPr sz="1600">
              <a:solidFill>
                <a:srgbClr val="000000"/>
              </a:solidFill>
              <a:latin typeface="Source Code Pro"/>
              <a:ea typeface="Source Code Pro"/>
              <a:cs typeface="Source Code Pro"/>
              <a:sym typeface="Source Code Pro"/>
            </a:endParaRPr>
          </a:p>
          <a:p>
            <a:pPr indent="0" lvl="0" marL="0" rtl="0" algn="l">
              <a:spcBef>
                <a:spcPts val="0"/>
              </a:spcBef>
              <a:spcAft>
                <a:spcPts val="0"/>
              </a:spcAft>
              <a:buNone/>
            </a:pPr>
            <a:r>
              <a:t/>
            </a:r>
            <a:endParaRPr/>
          </a:p>
        </p:txBody>
      </p:sp>
      <p:pic>
        <p:nvPicPr>
          <p:cNvPr id="205" name="Google Shape;205;p34"/>
          <p:cNvPicPr preferRelativeResize="0"/>
          <p:nvPr/>
        </p:nvPicPr>
        <p:blipFill>
          <a:blip r:embed="rId4">
            <a:alphaModFix/>
          </a:blip>
          <a:stretch>
            <a:fillRect/>
          </a:stretch>
        </p:blipFill>
        <p:spPr>
          <a:xfrm>
            <a:off x="329699" y="252225"/>
            <a:ext cx="4752502" cy="430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35"/>
          <p:cNvSpPr txBox="1"/>
          <p:nvPr>
            <p:ph idx="1" type="body"/>
          </p:nvPr>
        </p:nvSpPr>
        <p:spPr>
          <a:xfrm>
            <a:off x="6449450" y="436025"/>
            <a:ext cx="2501100" cy="3796500"/>
          </a:xfrm>
          <a:prstGeom prst="rect">
            <a:avLst/>
          </a:prstGeom>
          <a:solidFill>
            <a:schemeClr val="lt1"/>
          </a:solidFill>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b="1" lang="en" sz="1200">
                <a:solidFill>
                  <a:srgbClr val="000000"/>
                </a:solidFill>
                <a:latin typeface="Arial"/>
                <a:ea typeface="Arial"/>
                <a:cs typeface="Arial"/>
                <a:sym typeface="Arial"/>
              </a:rPr>
              <a:t>USA Performance:</a:t>
            </a:r>
            <a:r>
              <a:rPr lang="en" sz="1200">
                <a:solidFill>
                  <a:srgbClr val="000000"/>
                </a:solidFill>
                <a:latin typeface="Arial"/>
                <a:ea typeface="Arial"/>
                <a:cs typeface="Arial"/>
                <a:sym typeface="Arial"/>
              </a:rPr>
              <a:t> The blue dots show a fairly consistent number of medals won by the USA across the years, with noticeable peaks around the 2000s.</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Russia's Variability:</a:t>
            </a:r>
            <a:r>
              <a:rPr lang="en" sz="1200">
                <a:solidFill>
                  <a:srgbClr val="000000"/>
                </a:solidFill>
                <a:latin typeface="Arial"/>
                <a:ea typeface="Arial"/>
                <a:cs typeface="Arial"/>
                <a:sym typeface="Arial"/>
              </a:rPr>
              <a:t> The red dots indicate more fluctuation in Russia's performance, with particularly high medal counts in the late 1970s and dips in the post-Soviet era.</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Highlight:</a:t>
            </a:r>
            <a:r>
              <a:rPr lang="en" sz="1200">
                <a:solidFill>
                  <a:srgbClr val="000000"/>
                </a:solidFill>
                <a:latin typeface="Arial"/>
                <a:ea typeface="Arial"/>
                <a:cs typeface="Arial"/>
                <a:sym typeface="Arial"/>
              </a:rPr>
              <a:t>The 1980 and 1984 Olympics are highlighted by the distinct absence or reduction of medals due to the respective boycotts by the USA and the Soviet Union.</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b="1" sz="13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211" name="Google Shape;211;p35"/>
          <p:cNvPicPr preferRelativeResize="0"/>
          <p:nvPr/>
        </p:nvPicPr>
        <p:blipFill>
          <a:blip r:embed="rId4">
            <a:alphaModFix/>
          </a:blip>
          <a:stretch>
            <a:fillRect/>
          </a:stretch>
        </p:blipFill>
        <p:spPr>
          <a:xfrm>
            <a:off x="152400" y="152400"/>
            <a:ext cx="6100376" cy="4490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pic>
        <p:nvPicPr>
          <p:cNvPr id="216" name="Google Shape;216;p36"/>
          <p:cNvPicPr preferRelativeResize="0"/>
          <p:nvPr/>
        </p:nvPicPr>
        <p:blipFill>
          <a:blip r:embed="rId4">
            <a:alphaModFix/>
          </a:blip>
          <a:stretch>
            <a:fillRect/>
          </a:stretch>
        </p:blipFill>
        <p:spPr>
          <a:xfrm>
            <a:off x="152400" y="152400"/>
            <a:ext cx="5245694" cy="4838701"/>
          </a:xfrm>
          <a:prstGeom prst="rect">
            <a:avLst/>
          </a:prstGeom>
          <a:noFill/>
          <a:ln>
            <a:noFill/>
          </a:ln>
        </p:spPr>
      </p:pic>
      <p:sp>
        <p:nvSpPr>
          <p:cNvPr id="217" name="Google Shape;217;p36"/>
          <p:cNvSpPr txBox="1"/>
          <p:nvPr/>
        </p:nvSpPr>
        <p:spPr>
          <a:xfrm>
            <a:off x="5541900" y="346050"/>
            <a:ext cx="3602100" cy="4528500"/>
          </a:xfrm>
          <a:prstGeom prst="rect">
            <a:avLst/>
          </a:prstGeom>
          <a:solidFill>
            <a:schemeClr val="lt1"/>
          </a:solid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Char char="●"/>
            </a:pPr>
            <a:r>
              <a:rPr b="1" lang="en" sz="1300"/>
              <a:t>Balanced Success in the USA:</a:t>
            </a:r>
            <a:r>
              <a:rPr lang="en" sz="1300"/>
              <a:t> The USA shows a nearly equal contribution from both male and female athletes, reflecting strong gender equity in their Olympic success.</a:t>
            </a:r>
            <a:endParaRPr sz="1300"/>
          </a:p>
          <a:p>
            <a:pPr indent="0" lvl="0" marL="0" rtl="0" algn="l">
              <a:lnSpc>
                <a:spcPct val="115000"/>
              </a:lnSpc>
              <a:spcBef>
                <a:spcPts val="1200"/>
              </a:spcBef>
              <a:spcAft>
                <a:spcPts val="0"/>
              </a:spcAft>
              <a:buNone/>
            </a:pPr>
            <a:r>
              <a:t/>
            </a:r>
            <a:endParaRPr sz="1300"/>
          </a:p>
          <a:p>
            <a:pPr indent="-311150" lvl="0" marL="457200" rtl="0" algn="l">
              <a:lnSpc>
                <a:spcPct val="115000"/>
              </a:lnSpc>
              <a:spcBef>
                <a:spcPts val="1200"/>
              </a:spcBef>
              <a:spcAft>
                <a:spcPts val="0"/>
              </a:spcAft>
              <a:buSzPts val="1300"/>
              <a:buChar char="●"/>
            </a:pPr>
            <a:r>
              <a:rPr b="1" lang="en" sz="1300"/>
              <a:t>Russia’s Male Dominance:</a:t>
            </a:r>
            <a:r>
              <a:rPr lang="en" sz="1300"/>
              <a:t> Russia has a slightly higher contribution from male athletes, though female athletes also made significant contributions, especially in certain sports like gymnastics.</a:t>
            </a:r>
            <a:endParaRPr sz="1300"/>
          </a:p>
          <a:p>
            <a:pPr indent="0" lvl="0" marL="0" rtl="0" algn="l">
              <a:lnSpc>
                <a:spcPct val="115000"/>
              </a:lnSpc>
              <a:spcBef>
                <a:spcPts val="1200"/>
              </a:spcBef>
              <a:spcAft>
                <a:spcPts val="1200"/>
              </a:spcAft>
              <a:buNone/>
            </a:pPr>
            <a:r>
              <a:rPr lang="en" sz="1300"/>
              <a:t>This chart highlights how both countries leveraged the talents of male and female athletes, with the USA displaying a more balanced gender distribution in its medal count.</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pic>
        <p:nvPicPr>
          <p:cNvPr id="222" name="Google Shape;222;p37"/>
          <p:cNvPicPr preferRelativeResize="0"/>
          <p:nvPr/>
        </p:nvPicPr>
        <p:blipFill>
          <a:blip r:embed="rId4">
            <a:alphaModFix/>
          </a:blip>
          <a:stretch>
            <a:fillRect/>
          </a:stretch>
        </p:blipFill>
        <p:spPr>
          <a:xfrm>
            <a:off x="152400" y="152400"/>
            <a:ext cx="5150950" cy="4684201"/>
          </a:xfrm>
          <a:prstGeom prst="rect">
            <a:avLst/>
          </a:prstGeom>
          <a:noFill/>
          <a:ln>
            <a:noFill/>
          </a:ln>
        </p:spPr>
      </p:pic>
      <p:sp>
        <p:nvSpPr>
          <p:cNvPr id="223" name="Google Shape;223;p37"/>
          <p:cNvSpPr txBox="1"/>
          <p:nvPr/>
        </p:nvSpPr>
        <p:spPr>
          <a:xfrm>
            <a:off x="5582125" y="469050"/>
            <a:ext cx="3517200" cy="4125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USA’s Strengths:</a:t>
            </a:r>
            <a:r>
              <a:rPr lang="en"/>
              <a:t> The USA dominates in Aquatics, with over 500 medals, followed by strong performances in Athletics and Basketball.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Russia’s Strengths:</a:t>
            </a:r>
            <a:r>
              <a:rPr lang="en"/>
              <a:t> Russia shows a more balanced distribution across multiple sports, with Gymnastics being their standout, followed by Aquatics and Athletics.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Comparative Advantage:</a:t>
            </a:r>
            <a:r>
              <a:rPr lang="en"/>
              <a:t> The chart reflects each country’s strategic focus, with the USA excelling in water and track events, while Russia (including the Soviet Union) showcases strength in Gymnastics and team sports like Handball.</a:t>
            </a:r>
            <a:endParaRPr/>
          </a:p>
          <a:p>
            <a:pPr indent="0" lvl="0" marL="0" rtl="0" algn="l">
              <a:spcBef>
                <a:spcPts val="0"/>
              </a:spcBef>
              <a:spcAft>
                <a:spcPts val="0"/>
              </a:spcAft>
              <a:buNone/>
            </a:pPr>
            <a:r>
              <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8"/>
          <p:cNvSpPr txBox="1"/>
          <p:nvPr/>
        </p:nvSpPr>
        <p:spPr>
          <a:xfrm>
            <a:off x="99450" y="112825"/>
            <a:ext cx="8549400" cy="29676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b="1" lang="en"/>
              <a:t>Gold Medals:</a:t>
            </a:r>
            <a:r>
              <a:rPr lang="en"/>
              <a:t> The USA has a clear advantage in Gold medals, winning 59.5% compared to Russia's 40.5%. This highlights the USA's ability to secure top podium positions more frequently.</a:t>
            </a:r>
            <a:endParaRPr/>
          </a:p>
          <a:p>
            <a:pPr indent="-317500" lvl="0" marL="457200" rtl="0" algn="l">
              <a:lnSpc>
                <a:spcPct val="115000"/>
              </a:lnSpc>
              <a:spcBef>
                <a:spcPts val="0"/>
              </a:spcBef>
              <a:spcAft>
                <a:spcPts val="0"/>
              </a:spcAft>
              <a:buSzPts val="1400"/>
              <a:buChar char="●"/>
            </a:pPr>
            <a:r>
              <a:rPr b="1" lang="en"/>
              <a:t>Silver Medals:</a:t>
            </a:r>
            <a:r>
              <a:rPr lang="en"/>
              <a:t> The distribution of Silver medals is closer, with the USA still leading at 54.3% versus Russia’s 45.7%.</a:t>
            </a:r>
            <a:endParaRPr/>
          </a:p>
          <a:p>
            <a:pPr indent="-317500" lvl="0" marL="457200" rtl="0" algn="l">
              <a:lnSpc>
                <a:spcPct val="115000"/>
              </a:lnSpc>
              <a:spcBef>
                <a:spcPts val="0"/>
              </a:spcBef>
              <a:spcAft>
                <a:spcPts val="0"/>
              </a:spcAft>
              <a:buSzPts val="1400"/>
              <a:buChar char="●"/>
            </a:pPr>
            <a:r>
              <a:rPr b="1" lang="en"/>
              <a:t>Bronze Medals:</a:t>
            </a:r>
            <a:r>
              <a:rPr lang="en"/>
              <a:t> Russia slightly leads in Bronze medals, with 52.8% compared to the USA's 47.2%, suggesting that Russia often reached the finals but didn’t always win Gold or Silver.</a:t>
            </a:r>
            <a:endParaRPr/>
          </a:p>
          <a:p>
            <a:pPr indent="0" lvl="0" marL="0" rtl="0" algn="l">
              <a:lnSpc>
                <a:spcPct val="115000"/>
              </a:lnSpc>
              <a:spcBef>
                <a:spcPts val="1200"/>
              </a:spcBef>
              <a:spcAft>
                <a:spcPts val="0"/>
              </a:spcAft>
              <a:buNone/>
            </a:pPr>
            <a:r>
              <a:rPr lang="en"/>
              <a:t>These charts illustrate the USA's dominance in achieving top honors (Gold medals) while showing Russia's strength in consistently placing in the top three across multiple events.</a:t>
            </a:r>
            <a:endParaRPr/>
          </a:p>
          <a:p>
            <a:pPr indent="0" lvl="0" marL="0" rtl="0" algn="l">
              <a:spcBef>
                <a:spcPts val="1200"/>
              </a:spcBef>
              <a:spcAft>
                <a:spcPts val="0"/>
              </a:spcAft>
              <a:buNone/>
            </a:pPr>
            <a:r>
              <a:t/>
            </a:r>
            <a:endParaRPr b="1"/>
          </a:p>
          <a:p>
            <a:pPr indent="0" lvl="0" marL="0" rtl="0" algn="l">
              <a:spcBef>
                <a:spcPts val="0"/>
              </a:spcBef>
              <a:spcAft>
                <a:spcPts val="0"/>
              </a:spcAft>
              <a:buNone/>
            </a:pPr>
            <a:r>
              <a:t/>
            </a:r>
            <a:endParaRPr sz="1800">
              <a:solidFill>
                <a:schemeClr val="dk2"/>
              </a:solidFill>
              <a:latin typeface="Source Code Pro"/>
              <a:ea typeface="Source Code Pro"/>
              <a:cs typeface="Source Code Pro"/>
              <a:sym typeface="Source Code Pro"/>
            </a:endParaRPr>
          </a:p>
        </p:txBody>
      </p:sp>
      <p:pic>
        <p:nvPicPr>
          <p:cNvPr id="229" name="Google Shape;229;p38"/>
          <p:cNvPicPr preferRelativeResize="0"/>
          <p:nvPr/>
        </p:nvPicPr>
        <p:blipFill>
          <a:blip r:embed="rId4">
            <a:alphaModFix/>
          </a:blip>
          <a:stretch>
            <a:fillRect/>
          </a:stretch>
        </p:blipFill>
        <p:spPr>
          <a:xfrm>
            <a:off x="99450" y="2462325"/>
            <a:ext cx="8549275" cy="2378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idx="2" type="body"/>
          </p:nvPr>
        </p:nvSpPr>
        <p:spPr>
          <a:xfrm>
            <a:off x="4659500" y="344500"/>
            <a:ext cx="4350600" cy="4110600"/>
          </a:xfrm>
          <a:prstGeom prst="rect">
            <a:avLst/>
          </a:prstGeom>
          <a:noFill/>
          <a:ln>
            <a:noFill/>
          </a:ln>
        </p:spPr>
        <p:txBody>
          <a:bodyPr anchorCtr="0" anchor="ctr" bIns="91425" lIns="91425" spcFirstLastPara="1" rIns="91425" wrap="square" tIns="91425">
            <a:normAutofit/>
          </a:bodyPr>
          <a:lstStyle/>
          <a:p>
            <a:pPr indent="0" lvl="0" marL="0" rtl="0" algn="l">
              <a:lnSpc>
                <a:spcPct val="115833"/>
              </a:lnSpc>
              <a:spcBef>
                <a:spcPts val="1200"/>
              </a:spcBef>
              <a:spcAft>
                <a:spcPts val="1200"/>
              </a:spcAft>
              <a:buNone/>
            </a:pPr>
            <a:r>
              <a:rPr lang="en" sz="1200">
                <a:solidFill>
                  <a:srgbClr val="000000"/>
                </a:solidFill>
                <a:latin typeface="Aptos"/>
                <a:ea typeface="Aptos"/>
                <a:cs typeface="Aptos"/>
                <a:sym typeface="Aptos"/>
              </a:rPr>
              <a:t>The United States has consistently led Olympic performance by nearly every measure, including the highest total medal count since the inception of the Games. A significant factor in this success has been the high proportion of women participating in sports and winning medals. Generally, developed nations with higher GDP tend to be more progressive and invest heavily in sports programs, which in turn bolsters their athletes' performance on the global stage.</a:t>
            </a:r>
            <a:endParaRPr/>
          </a:p>
        </p:txBody>
      </p:sp>
      <p:sp>
        <p:nvSpPr>
          <p:cNvPr id="235" name="Google Shape;235;p39"/>
          <p:cNvSpPr txBox="1"/>
          <p:nvPr/>
        </p:nvSpPr>
        <p:spPr>
          <a:xfrm>
            <a:off x="610400" y="219922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rgbClr val="000000"/>
              </a:buClr>
              <a:buSzPts val="4600"/>
              <a:buFont typeface="Arial"/>
              <a:buNone/>
            </a:pPr>
            <a:r>
              <a:rPr lang="en" sz="3000">
                <a:solidFill>
                  <a:schemeClr val="lt1"/>
                </a:solidFill>
                <a:latin typeface="Source Code Pro"/>
                <a:ea typeface="Source Code Pro"/>
                <a:cs typeface="Source Code Pro"/>
                <a:sym typeface="Source Code Pro"/>
              </a:rPr>
              <a:t>Conclusion</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78" name="Google Shape;78;p15"/>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79" name="Google Shape;79;p15"/>
          <p:cNvSpPr txBox="1"/>
          <p:nvPr>
            <p:ph idx="2" type="body"/>
          </p:nvPr>
        </p:nvSpPr>
        <p:spPr>
          <a:xfrm>
            <a:off x="4715100" y="37775"/>
            <a:ext cx="3957000" cy="4497300"/>
          </a:xfrm>
          <a:prstGeom prst="rect">
            <a:avLst/>
          </a:prstGeom>
        </p:spPr>
        <p:txBody>
          <a:bodyPr anchorCtr="0" anchor="ctr" bIns="91425" lIns="91425" spcFirstLastPara="1" rIns="91425" wrap="square" tIns="91425">
            <a:normAutofit fontScale="25000" lnSpcReduction="20000"/>
          </a:bodyPr>
          <a:lstStyle/>
          <a:p>
            <a:pPr indent="-304800" lvl="0" marL="457200" rtl="0" algn="l">
              <a:spcBef>
                <a:spcPts val="0"/>
              </a:spcBef>
              <a:spcAft>
                <a:spcPts val="0"/>
              </a:spcAft>
              <a:buSzPct val="100000"/>
              <a:buChar char="➢"/>
            </a:pPr>
            <a:r>
              <a:rPr b="1" lang="en" sz="4800"/>
              <a:t>What is it ?</a:t>
            </a:r>
            <a:endParaRPr b="1" sz="4800"/>
          </a:p>
          <a:p>
            <a:pPr indent="0" lvl="0" marL="457200" rtl="0" algn="l">
              <a:spcBef>
                <a:spcPts val="0"/>
              </a:spcBef>
              <a:spcAft>
                <a:spcPts val="0"/>
              </a:spcAft>
              <a:buNone/>
            </a:pPr>
            <a:r>
              <a:rPr lang="en" sz="4800"/>
              <a:t>The Summer Olympic Games are the premier sporting event where thousands of athletes from around the world compete in various disciplines. With over 200 nations participating, the competition to be crowned the best in any event is intense.</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304800" lvl="0" marL="457200" rtl="0" algn="l">
              <a:spcBef>
                <a:spcPts val="0"/>
              </a:spcBef>
              <a:spcAft>
                <a:spcPts val="0"/>
              </a:spcAft>
              <a:buSzPct val="100000"/>
              <a:buChar char="➢"/>
            </a:pPr>
            <a:r>
              <a:rPr b="1" lang="en" sz="4800"/>
              <a:t>Olympics Trivia</a:t>
            </a:r>
            <a:endParaRPr b="1" sz="4800"/>
          </a:p>
          <a:p>
            <a:pPr indent="0" lvl="0" marL="457200" rtl="0" algn="l">
              <a:spcBef>
                <a:spcPts val="0"/>
              </a:spcBef>
              <a:spcAft>
                <a:spcPts val="0"/>
              </a:spcAft>
              <a:buNone/>
            </a:pPr>
            <a:r>
              <a:t/>
            </a:r>
            <a:endParaRPr sz="4800"/>
          </a:p>
          <a:p>
            <a:pPr indent="-304800" lvl="0" marL="457200" rtl="0" algn="l">
              <a:spcBef>
                <a:spcPts val="0"/>
              </a:spcBef>
              <a:spcAft>
                <a:spcPts val="0"/>
              </a:spcAft>
              <a:buSzPct val="100000"/>
              <a:buChar char="-"/>
            </a:pPr>
            <a:r>
              <a:rPr lang="en" sz="4800"/>
              <a:t>Which country founded the Olympics? </a:t>
            </a:r>
            <a:endParaRPr sz="4800"/>
          </a:p>
          <a:p>
            <a:pPr indent="0" lvl="0" marL="457200" rtl="0" algn="l">
              <a:spcBef>
                <a:spcPts val="0"/>
              </a:spcBef>
              <a:spcAft>
                <a:spcPts val="0"/>
              </a:spcAft>
              <a:buNone/>
            </a:pPr>
            <a:r>
              <a:t/>
            </a:r>
            <a:endParaRPr sz="4800"/>
          </a:p>
          <a:p>
            <a:pPr indent="-304800" lvl="0" marL="457200" rtl="0" algn="l">
              <a:spcBef>
                <a:spcPts val="0"/>
              </a:spcBef>
              <a:spcAft>
                <a:spcPts val="0"/>
              </a:spcAft>
              <a:buSzPct val="100000"/>
              <a:buChar char="-"/>
            </a:pPr>
            <a:r>
              <a:rPr lang="en" sz="4800"/>
              <a:t>What do the five rings represent ?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304800" lvl="0" marL="457200" rtl="0" algn="l">
              <a:spcBef>
                <a:spcPts val="0"/>
              </a:spcBef>
              <a:spcAft>
                <a:spcPts val="0"/>
              </a:spcAft>
              <a:buSzPct val="100000"/>
              <a:buChar char="➢"/>
            </a:pPr>
            <a:r>
              <a:rPr b="1" lang="en" sz="4800"/>
              <a:t>Thesis</a:t>
            </a:r>
            <a:endParaRPr b="1" sz="4800"/>
          </a:p>
          <a:p>
            <a:pPr indent="0" lvl="0" marL="457200" rtl="0" algn="l">
              <a:spcBef>
                <a:spcPts val="0"/>
              </a:spcBef>
              <a:spcAft>
                <a:spcPts val="0"/>
              </a:spcAft>
              <a:buNone/>
            </a:pPr>
            <a:r>
              <a:rPr lang="en" sz="4800"/>
              <a:t>Our project focuses on analyzing performance, identifying trends, and drawing conclusions that extend beyond the realm of sports.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rgbClr val="000000"/>
                </a:solidFill>
                <a:latin typeface="Arial"/>
                <a:ea typeface="Arial"/>
                <a:cs typeface="Arial"/>
                <a:sym typeface="Arial"/>
              </a:rPr>
              <a:t>Importing Modules, Data &amp; Cleanup</a:t>
            </a:r>
            <a:endParaRPr sz="2500"/>
          </a:p>
        </p:txBody>
      </p:sp>
      <p:sp>
        <p:nvSpPr>
          <p:cNvPr id="85" name="Google Shape;85;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Modules used</a:t>
            </a:r>
            <a:endParaRPr b="1" sz="1200"/>
          </a:p>
          <a:p>
            <a:pPr indent="-304800" lvl="0" marL="457200" rtl="0" algn="l">
              <a:spcBef>
                <a:spcPts val="0"/>
              </a:spcBef>
              <a:spcAft>
                <a:spcPts val="0"/>
              </a:spcAft>
              <a:buSzPts val="1200"/>
              <a:buChar char="➢"/>
            </a:pPr>
            <a:r>
              <a:rPr lang="en" sz="1200"/>
              <a:t>Pandas</a:t>
            </a:r>
            <a:endParaRPr sz="1200"/>
          </a:p>
          <a:p>
            <a:pPr indent="-304800" lvl="0" marL="457200" rtl="0" algn="l">
              <a:spcBef>
                <a:spcPts val="0"/>
              </a:spcBef>
              <a:spcAft>
                <a:spcPts val="0"/>
              </a:spcAft>
              <a:buSzPts val="1200"/>
              <a:buChar char="➢"/>
            </a:pPr>
            <a:r>
              <a:rPr lang="en" sz="1200"/>
              <a:t>Seaborn</a:t>
            </a:r>
            <a:endParaRPr sz="1200"/>
          </a:p>
          <a:p>
            <a:pPr indent="-304800" lvl="0" marL="457200" rtl="0" algn="l">
              <a:spcBef>
                <a:spcPts val="0"/>
              </a:spcBef>
              <a:spcAft>
                <a:spcPts val="0"/>
              </a:spcAft>
              <a:buSzPts val="1200"/>
              <a:buChar char="➢"/>
            </a:pPr>
            <a:r>
              <a:rPr lang="en" sz="1200"/>
              <a:t>Numpy</a:t>
            </a:r>
            <a:endParaRPr sz="1200"/>
          </a:p>
          <a:p>
            <a:pPr indent="-304800" lvl="0" marL="457200" rtl="0" algn="l">
              <a:spcBef>
                <a:spcPts val="0"/>
              </a:spcBef>
              <a:spcAft>
                <a:spcPts val="0"/>
              </a:spcAft>
              <a:buSzPts val="1200"/>
              <a:buChar char="➢"/>
            </a:pPr>
            <a:r>
              <a:rPr lang="en" sz="1200"/>
              <a:t>Matplotlib</a:t>
            </a:r>
            <a:endParaRPr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Data </a:t>
            </a:r>
            <a:endParaRPr b="1" sz="1200"/>
          </a:p>
          <a:p>
            <a:pPr indent="-304800" lvl="0" marL="457200" rtl="0" algn="l">
              <a:spcBef>
                <a:spcPts val="0"/>
              </a:spcBef>
              <a:spcAft>
                <a:spcPts val="0"/>
              </a:spcAft>
              <a:buSzPts val="1200"/>
              <a:buChar char="➢"/>
            </a:pPr>
            <a:r>
              <a:rPr lang="en" sz="1200"/>
              <a:t>Kaggle - 1976 - 2008 Summer Olympics (Country, Athlete, Event, Medal, Year etc.)</a:t>
            </a:r>
            <a:endParaRPr sz="1200"/>
          </a:p>
          <a:p>
            <a:pPr indent="457200" lvl="0" marL="0" rtl="0" algn="l">
              <a:spcBef>
                <a:spcPts val="0"/>
              </a:spcBef>
              <a:spcAft>
                <a:spcPts val="0"/>
              </a:spcAft>
              <a:buNone/>
            </a:pPr>
            <a:r>
              <a:rPr lang="en" sz="1150">
                <a:solidFill>
                  <a:schemeClr val="hlink"/>
                </a:solidFill>
                <a:highlight>
                  <a:srgbClr val="F8F8F8"/>
                </a:highlight>
                <a:uFill>
                  <a:noFill/>
                </a:uFill>
                <a:latin typeface="Arial"/>
                <a:ea typeface="Arial"/>
                <a:cs typeface="Arial"/>
                <a:sym typeface="Arial"/>
                <a:hlinkClick r:id="rId3"/>
              </a:rPr>
              <a:t>https://www.kaggle.com/code/vardhansiramdasu/summer-olympics-eda</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Cleanup</a:t>
            </a:r>
            <a:endParaRPr b="1" sz="1200"/>
          </a:p>
          <a:p>
            <a:pPr indent="-304800" lvl="0" marL="457200" rtl="0" algn="l">
              <a:spcBef>
                <a:spcPts val="0"/>
              </a:spcBef>
              <a:spcAft>
                <a:spcPts val="0"/>
              </a:spcAft>
              <a:buSzPts val="1200"/>
              <a:buChar char="➢"/>
            </a:pPr>
            <a:r>
              <a:rPr lang="en" sz="1200"/>
              <a:t>Dropna</a:t>
            </a:r>
            <a:endParaRPr sz="1200"/>
          </a:p>
          <a:p>
            <a:pPr indent="-304800" lvl="0" marL="457200" rtl="0" algn="l">
              <a:spcBef>
                <a:spcPts val="0"/>
              </a:spcBef>
              <a:spcAft>
                <a:spcPts val="0"/>
              </a:spcAft>
              <a:buSzPts val="1200"/>
              <a:buChar char="➢"/>
            </a:pPr>
            <a:r>
              <a:rPr lang="en" sz="1200"/>
              <a:t>Verify ‘Year’ = Integer</a:t>
            </a:r>
            <a:endParaRPr sz="1200"/>
          </a:p>
          <a:p>
            <a:pPr indent="-304800" lvl="0" marL="457200" rtl="0" algn="l">
              <a:spcBef>
                <a:spcPts val="0"/>
              </a:spcBef>
              <a:spcAft>
                <a:spcPts val="0"/>
              </a:spcAft>
              <a:buSzPts val="1200"/>
              <a:buChar char="➢"/>
            </a:pPr>
            <a:r>
              <a:rPr lang="en" sz="1200"/>
              <a:t>Everything else = Object</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rgbClr val="000000"/>
                </a:solidFill>
                <a:latin typeface="Arial"/>
                <a:ea typeface="Arial"/>
                <a:cs typeface="Arial"/>
                <a:sym typeface="Arial"/>
              </a:rPr>
              <a:t>Question 1 – Top Performing Country by Medals</a:t>
            </a:r>
            <a:endParaRPr sz="2500"/>
          </a:p>
        </p:txBody>
      </p:sp>
      <p:sp>
        <p:nvSpPr>
          <p:cNvPr id="91" name="Google Shape;91;p17"/>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Exercise</a:t>
            </a:r>
            <a:endParaRPr b="1"/>
          </a:p>
          <a:p>
            <a:pPr indent="-342900" lvl="0" marL="457200" rtl="0" algn="l">
              <a:spcBef>
                <a:spcPts val="0"/>
              </a:spcBef>
              <a:spcAft>
                <a:spcPts val="0"/>
              </a:spcAft>
              <a:buSzPts val="1800"/>
              <a:buChar char="➢"/>
            </a:pPr>
            <a:r>
              <a:rPr lang="en"/>
              <a:t>Groupby function</a:t>
            </a:r>
            <a:endParaRPr/>
          </a:p>
          <a:p>
            <a:pPr indent="-342900" lvl="0" marL="457200" rtl="0" algn="l">
              <a:spcBef>
                <a:spcPts val="0"/>
              </a:spcBef>
              <a:spcAft>
                <a:spcPts val="0"/>
              </a:spcAft>
              <a:buSzPts val="1800"/>
              <a:buChar char="➢"/>
            </a:pPr>
            <a:r>
              <a:rPr lang="en"/>
              <a:t>Count ‘Medal’</a:t>
            </a:r>
            <a:endParaRPr/>
          </a:p>
          <a:p>
            <a:pPr indent="-342900" lvl="0" marL="457200" rtl="0" algn="l">
              <a:spcBef>
                <a:spcPts val="0"/>
              </a:spcBef>
              <a:spcAft>
                <a:spcPts val="0"/>
              </a:spcAft>
              <a:buSzPts val="1800"/>
              <a:buChar char="➢"/>
            </a:pPr>
            <a:r>
              <a:rPr lang="en"/>
              <a:t>Bar Plot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Finding</a:t>
            </a:r>
            <a:endParaRPr b="1"/>
          </a:p>
          <a:p>
            <a:pPr indent="-323850" lvl="0" marL="457200" rtl="0" algn="l">
              <a:spcBef>
                <a:spcPts val="0"/>
              </a:spcBef>
              <a:spcAft>
                <a:spcPts val="0"/>
              </a:spcAft>
              <a:buSzPts val="1500"/>
              <a:buChar char="➢"/>
            </a:pPr>
            <a:r>
              <a:rPr lang="en" sz="1500"/>
              <a:t>USA is the top</a:t>
            </a:r>
            <a:endParaRPr sz="1500"/>
          </a:p>
          <a:p>
            <a:pPr indent="0" lvl="0" marL="457200" rtl="0" algn="l">
              <a:spcBef>
                <a:spcPts val="0"/>
              </a:spcBef>
              <a:spcAft>
                <a:spcPts val="0"/>
              </a:spcAft>
              <a:buNone/>
            </a:pPr>
            <a:r>
              <a:rPr lang="en" sz="1500"/>
              <a:t>Performer by a large margin</a:t>
            </a:r>
            <a:endParaRPr sz="1500"/>
          </a:p>
        </p:txBody>
      </p:sp>
      <p:pic>
        <p:nvPicPr>
          <p:cNvPr id="92" name="Google Shape;92;p17"/>
          <p:cNvPicPr preferRelativeResize="0"/>
          <p:nvPr/>
        </p:nvPicPr>
        <p:blipFill>
          <a:blip r:embed="rId3">
            <a:alphaModFix/>
          </a:blip>
          <a:stretch>
            <a:fillRect/>
          </a:stretch>
        </p:blipFill>
        <p:spPr>
          <a:xfrm>
            <a:off x="4235212" y="1106000"/>
            <a:ext cx="4597089" cy="3441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rgbClr val="000000"/>
                </a:solidFill>
                <a:latin typeface="Arial"/>
                <a:ea typeface="Arial"/>
                <a:cs typeface="Arial"/>
                <a:sym typeface="Arial"/>
              </a:rPr>
              <a:t>Question 1</a:t>
            </a:r>
            <a:r>
              <a:rPr lang="en" sz="2500">
                <a:solidFill>
                  <a:srgbClr val="000000"/>
                </a:solidFill>
                <a:latin typeface="Arial"/>
                <a:ea typeface="Arial"/>
                <a:cs typeface="Arial"/>
                <a:sym typeface="Arial"/>
              </a:rPr>
              <a:t> – Top Performing Country by ‘Gold’ Medals</a:t>
            </a:r>
            <a:endParaRPr sz="2500"/>
          </a:p>
        </p:txBody>
      </p:sp>
      <p:sp>
        <p:nvSpPr>
          <p:cNvPr id="98" name="Google Shape;98;p18"/>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Exercise</a:t>
            </a:r>
            <a:endParaRPr b="1"/>
          </a:p>
          <a:p>
            <a:pPr indent="-342900" lvl="0" marL="457200" rtl="0" algn="l">
              <a:spcBef>
                <a:spcPts val="0"/>
              </a:spcBef>
              <a:spcAft>
                <a:spcPts val="0"/>
              </a:spcAft>
              <a:buSzPts val="1800"/>
              <a:buChar char="➢"/>
            </a:pPr>
            <a:r>
              <a:rPr lang="en"/>
              <a:t>Groupby function</a:t>
            </a:r>
            <a:endParaRPr/>
          </a:p>
          <a:p>
            <a:pPr indent="-342900" lvl="0" marL="457200" rtl="0" algn="l">
              <a:spcBef>
                <a:spcPts val="0"/>
              </a:spcBef>
              <a:spcAft>
                <a:spcPts val="0"/>
              </a:spcAft>
              <a:buSzPts val="1800"/>
              <a:buChar char="➢"/>
            </a:pPr>
            <a:r>
              <a:rPr lang="en"/>
              <a:t>Count medal = ‘Gold’</a:t>
            </a:r>
            <a:endParaRPr/>
          </a:p>
          <a:p>
            <a:pPr indent="-342900" lvl="0" marL="457200" rtl="0" algn="l">
              <a:spcBef>
                <a:spcPts val="0"/>
              </a:spcBef>
              <a:spcAft>
                <a:spcPts val="0"/>
              </a:spcAft>
              <a:buSzPts val="1800"/>
              <a:buChar char="➢"/>
            </a:pPr>
            <a:r>
              <a:rPr lang="en"/>
              <a:t>Bar Plot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Finding</a:t>
            </a:r>
            <a:endParaRPr b="1"/>
          </a:p>
          <a:p>
            <a:pPr indent="-323850" lvl="0" marL="457200" rtl="0" algn="l">
              <a:spcBef>
                <a:spcPts val="0"/>
              </a:spcBef>
              <a:spcAft>
                <a:spcPts val="0"/>
              </a:spcAft>
              <a:buSzPts val="1500"/>
              <a:buChar char="➢"/>
            </a:pPr>
            <a:r>
              <a:rPr lang="en" sz="1500"/>
              <a:t>USA is the top</a:t>
            </a:r>
            <a:endParaRPr sz="1500"/>
          </a:p>
          <a:p>
            <a:pPr indent="0" lvl="0" marL="457200" rtl="0" algn="l">
              <a:spcBef>
                <a:spcPts val="0"/>
              </a:spcBef>
              <a:spcAft>
                <a:spcPts val="0"/>
              </a:spcAft>
              <a:buNone/>
            </a:pPr>
            <a:r>
              <a:rPr lang="en" sz="1500"/>
              <a:t>Performer by a large margin</a:t>
            </a:r>
            <a:endParaRPr sz="1500"/>
          </a:p>
          <a:p>
            <a:pPr indent="0" lvl="0" marL="457200" rtl="0" algn="l">
              <a:spcBef>
                <a:spcPts val="0"/>
              </a:spcBef>
              <a:spcAft>
                <a:spcPts val="0"/>
              </a:spcAft>
              <a:buNone/>
            </a:pPr>
            <a:r>
              <a:t/>
            </a:r>
            <a:endParaRPr sz="1500"/>
          </a:p>
        </p:txBody>
      </p:sp>
      <p:pic>
        <p:nvPicPr>
          <p:cNvPr id="99" name="Google Shape;99;p18"/>
          <p:cNvPicPr preferRelativeResize="0"/>
          <p:nvPr/>
        </p:nvPicPr>
        <p:blipFill>
          <a:blip r:embed="rId3">
            <a:alphaModFix/>
          </a:blip>
          <a:stretch>
            <a:fillRect/>
          </a:stretch>
        </p:blipFill>
        <p:spPr>
          <a:xfrm>
            <a:off x="4388992" y="1106002"/>
            <a:ext cx="4632007" cy="3427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rgbClr val="000000"/>
                </a:solidFill>
                <a:latin typeface="Arial"/>
                <a:ea typeface="Arial"/>
                <a:cs typeface="Arial"/>
                <a:sym typeface="Arial"/>
              </a:rPr>
              <a:t>Question 1</a:t>
            </a:r>
            <a:r>
              <a:rPr lang="en" sz="2500">
                <a:solidFill>
                  <a:srgbClr val="000000"/>
                </a:solidFill>
                <a:latin typeface="Arial"/>
                <a:ea typeface="Arial"/>
                <a:cs typeface="Arial"/>
                <a:sym typeface="Arial"/>
              </a:rPr>
              <a:t> – </a:t>
            </a:r>
            <a:r>
              <a:rPr lang="en" sz="2500">
                <a:solidFill>
                  <a:srgbClr val="000000"/>
                </a:solidFill>
                <a:latin typeface="Arial"/>
                <a:ea typeface="Arial"/>
                <a:cs typeface="Arial"/>
                <a:sym typeface="Arial"/>
              </a:rPr>
              <a:t>Time Series</a:t>
            </a:r>
            <a:r>
              <a:rPr lang="en" sz="2500">
                <a:solidFill>
                  <a:srgbClr val="000000"/>
                </a:solidFill>
                <a:latin typeface="Arial"/>
                <a:ea typeface="Arial"/>
                <a:cs typeface="Arial"/>
                <a:sym typeface="Arial"/>
              </a:rPr>
              <a:t> of Medals Won </a:t>
            </a:r>
            <a:endParaRPr sz="2500"/>
          </a:p>
        </p:txBody>
      </p:sp>
      <p:sp>
        <p:nvSpPr>
          <p:cNvPr id="105" name="Google Shape;105;p1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Exercise</a:t>
            </a:r>
            <a:endParaRPr b="1"/>
          </a:p>
          <a:p>
            <a:pPr indent="-323850" lvl="0" marL="457200" rtl="0" algn="l">
              <a:spcBef>
                <a:spcPts val="0"/>
              </a:spcBef>
              <a:spcAft>
                <a:spcPts val="0"/>
              </a:spcAft>
              <a:buSzPts val="1500"/>
              <a:buChar char="➢"/>
            </a:pPr>
            <a:r>
              <a:rPr lang="en" sz="1500"/>
              <a:t>Pivot table function</a:t>
            </a:r>
            <a:endParaRPr sz="1500"/>
          </a:p>
          <a:p>
            <a:pPr indent="-323850" lvl="0" marL="457200" rtl="0" algn="l">
              <a:spcBef>
                <a:spcPts val="0"/>
              </a:spcBef>
              <a:spcAft>
                <a:spcPts val="0"/>
              </a:spcAft>
              <a:buSzPts val="1500"/>
              <a:buChar char="➢"/>
            </a:pPr>
            <a:r>
              <a:rPr lang="en" sz="1500"/>
              <a:t>‘Year’, ‘Country’, </a:t>
            </a:r>
            <a:endParaRPr sz="1500"/>
          </a:p>
          <a:p>
            <a:pPr indent="0" lvl="0" marL="457200" rtl="0" algn="l">
              <a:spcBef>
                <a:spcPts val="0"/>
              </a:spcBef>
              <a:spcAft>
                <a:spcPts val="0"/>
              </a:spcAft>
              <a:buNone/>
            </a:pPr>
            <a:r>
              <a:rPr lang="en" sz="1500"/>
              <a:t>and medal count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a:t>Finding</a:t>
            </a:r>
            <a:endParaRPr b="1"/>
          </a:p>
          <a:p>
            <a:pPr indent="-323850" lvl="0" marL="457200" rtl="0" algn="l">
              <a:spcBef>
                <a:spcPts val="0"/>
              </a:spcBef>
              <a:spcAft>
                <a:spcPts val="0"/>
              </a:spcAft>
              <a:buSzPts val="1500"/>
              <a:buChar char="➢"/>
            </a:pPr>
            <a:r>
              <a:rPr lang="en" sz="1500"/>
              <a:t>USA is the top</a:t>
            </a:r>
            <a:endParaRPr sz="1500"/>
          </a:p>
          <a:p>
            <a:pPr indent="0" lvl="0" marL="457200" rtl="0" algn="l">
              <a:spcBef>
                <a:spcPts val="0"/>
              </a:spcBef>
              <a:spcAft>
                <a:spcPts val="0"/>
              </a:spcAft>
              <a:buNone/>
            </a:pPr>
            <a:r>
              <a:rPr lang="en" sz="1500"/>
              <a:t>performer</a:t>
            </a:r>
            <a:endParaRPr sz="1500"/>
          </a:p>
          <a:p>
            <a:pPr indent="-323850" lvl="0" marL="457200" rtl="0" algn="l">
              <a:spcBef>
                <a:spcPts val="0"/>
              </a:spcBef>
              <a:spcAft>
                <a:spcPts val="0"/>
              </a:spcAft>
              <a:buSzPts val="1500"/>
              <a:buChar char="➢"/>
            </a:pPr>
            <a:r>
              <a:rPr lang="en" sz="1500"/>
              <a:t>Decline of Soviet</a:t>
            </a:r>
            <a:endParaRPr sz="1500"/>
          </a:p>
          <a:p>
            <a:pPr indent="-323850" lvl="0" marL="457200" rtl="0" algn="l">
              <a:spcBef>
                <a:spcPts val="0"/>
              </a:spcBef>
              <a:spcAft>
                <a:spcPts val="0"/>
              </a:spcAft>
              <a:buSzPts val="1500"/>
              <a:buChar char="➢"/>
            </a:pPr>
            <a:r>
              <a:rPr lang="en" sz="1500"/>
              <a:t>Emergence of China</a:t>
            </a:r>
            <a:endParaRPr sz="1500"/>
          </a:p>
        </p:txBody>
      </p:sp>
      <p:pic>
        <p:nvPicPr>
          <p:cNvPr id="106" name="Google Shape;106;p19"/>
          <p:cNvPicPr preferRelativeResize="0"/>
          <p:nvPr/>
        </p:nvPicPr>
        <p:blipFill>
          <a:blip r:embed="rId3">
            <a:alphaModFix/>
          </a:blip>
          <a:stretch>
            <a:fillRect/>
          </a:stretch>
        </p:blipFill>
        <p:spPr>
          <a:xfrm>
            <a:off x="3622797" y="1106000"/>
            <a:ext cx="5329403" cy="3437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379475" y="0"/>
            <a:ext cx="8520600" cy="4508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Analysis of Female Participation in the Summer Olympics (1976-2008)</a:t>
            </a:r>
            <a:endParaRPr/>
          </a:p>
        </p:txBody>
      </p:sp>
      <p:sp>
        <p:nvSpPr>
          <p:cNvPr id="117" name="Google Shape;117;p21"/>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sz="2400"/>
              <a:t>Trends, Insights, and Implications</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